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2" r:id="rId1"/>
  </p:sldMasterIdLst>
  <p:notesMasterIdLst>
    <p:notesMasterId r:id="rId37"/>
  </p:notesMasterIdLst>
  <p:sldIdLst>
    <p:sldId id="296" r:id="rId2"/>
    <p:sldId id="257" r:id="rId3"/>
    <p:sldId id="297" r:id="rId4"/>
    <p:sldId id="259" r:id="rId5"/>
    <p:sldId id="260" r:id="rId6"/>
    <p:sldId id="264" r:id="rId7"/>
    <p:sldId id="266" r:id="rId8"/>
    <p:sldId id="265" r:id="rId9"/>
    <p:sldId id="263" r:id="rId10"/>
    <p:sldId id="267" r:id="rId11"/>
    <p:sldId id="268" r:id="rId12"/>
    <p:sldId id="269" r:id="rId13"/>
    <p:sldId id="271" r:id="rId14"/>
    <p:sldId id="272" r:id="rId15"/>
    <p:sldId id="273" r:id="rId16"/>
    <p:sldId id="274" r:id="rId17"/>
    <p:sldId id="275" r:id="rId18"/>
    <p:sldId id="276" r:id="rId19"/>
    <p:sldId id="281" r:id="rId20"/>
    <p:sldId id="277" r:id="rId21"/>
    <p:sldId id="278" r:id="rId22"/>
    <p:sldId id="279" r:id="rId23"/>
    <p:sldId id="280" r:id="rId24"/>
    <p:sldId id="282" r:id="rId25"/>
    <p:sldId id="283" r:id="rId26"/>
    <p:sldId id="284" r:id="rId27"/>
    <p:sldId id="285" r:id="rId28"/>
    <p:sldId id="293" r:id="rId29"/>
    <p:sldId id="292" r:id="rId30"/>
    <p:sldId id="287" r:id="rId31"/>
    <p:sldId id="288" r:id="rId32"/>
    <p:sldId id="294" r:id="rId33"/>
    <p:sldId id="291" r:id="rId34"/>
    <p:sldId id="289" r:id="rId35"/>
    <p:sldId id="298"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97635D-2984-4FB5-BE85-615DA075C778}" type="datetimeFigureOut">
              <a:rPr lang="en-US" smtClean="0"/>
              <a:t>4/19/2016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83FB8-C3C0-477B-A805-DE98D7E9D81B}" type="slidenum">
              <a:rPr lang="en-US" smtClean="0"/>
              <a:t>‹#›</a:t>
            </a:fld>
            <a:endParaRPr lang="en-US"/>
          </a:p>
        </p:txBody>
      </p:sp>
    </p:spTree>
    <p:extLst>
      <p:ext uri="{BB962C8B-B14F-4D97-AF65-F5344CB8AC3E}">
        <p14:creationId xmlns:p14="http://schemas.microsoft.com/office/powerpoint/2010/main" val="212616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CF83FB8-C3C0-477B-A805-DE98D7E9D81B}" type="slidenum">
              <a:rPr lang="en-US" smtClean="0"/>
              <a:t>2</a:t>
            </a:fld>
            <a:endParaRPr lang="en-US"/>
          </a:p>
        </p:txBody>
      </p:sp>
    </p:spTree>
    <p:extLst>
      <p:ext uri="{BB962C8B-B14F-4D97-AF65-F5344CB8AC3E}">
        <p14:creationId xmlns:p14="http://schemas.microsoft.com/office/powerpoint/2010/main" val="519097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E921B7E-065D-4E5F-BA32-30DF627FCA8D}"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83D07-C333-6245-BE12-D78817B5769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62919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A75DB9-A38A-4571-9604-68E2E9268E95}"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1270402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414779"/>
            <a:ext cx="5800725" cy="5757420"/>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34B63C5-D0E5-4AEF-BAD6-D03A31E3E9AC}"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3243129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9B806C2-BEA6-4F29-B12F-8CA4F15866D3}"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12431292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A9DCFA7-C004-4CA2-BD8A-D95F3496673F}" type="datetime1">
              <a:rPr lang="en-US" smtClean="0"/>
              <a:t>4/19/2016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CF83D07-C333-6245-BE12-D78817B5769D}"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2370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845734"/>
            <a:ext cx="370332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845736"/>
            <a:ext cx="370332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D82510C-FEE4-4DBB-B781-742CBFA0061B}" type="datetime1">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42312343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2296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FE5A8C2-7E05-487A-B785-503525205A16}" type="datetime1">
              <a:rPr lang="en-US" smtClean="0"/>
              <a:t>4/19/2016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7492100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3FDFFB4-2A5A-4E16-8E10-9C3BBBF381FA}" type="datetime1">
              <a:rPr lang="en-US" smtClean="0"/>
              <a:t>4/19/2016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4095150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B257C32-B169-45AE-8D64-15051B28D2D4}" type="datetime1">
              <a:rPr lang="en-US" smtClean="0"/>
              <a:t>4/19/2016</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667828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8851BBDF-16AC-42D0-9C0B-97516B4D02C0}" type="datetime1">
              <a:rPr lang="en-US" smtClean="0"/>
              <a:t>4/19/2016</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1CF83D07-C333-6245-BE12-D78817B5769D}" type="slidenum">
              <a:rPr lang="en-US" smtClean="0"/>
              <a:t>‹#›</a:t>
            </a:fld>
            <a:endParaRPr lang="en-US" dirty="0"/>
          </a:p>
        </p:txBody>
      </p:sp>
    </p:spTree>
    <p:extLst>
      <p:ext uri="{BB962C8B-B14F-4D97-AF65-F5344CB8AC3E}">
        <p14:creationId xmlns:p14="http://schemas.microsoft.com/office/powerpoint/2010/main" val="3470219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4692EBE-E6BE-4094-B76C-04EDD83B1E1E}" type="datetime1">
              <a:rPr lang="en-US" smtClean="0"/>
              <a:t>4/19/2016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CF83D07-C333-6245-BE12-D78817B5769D}" type="slidenum">
              <a:rPr lang="en-US" smtClean="0"/>
              <a:t>‹#›</a:t>
            </a:fld>
            <a:endParaRPr lang="en-US" dirty="0"/>
          </a:p>
        </p:txBody>
      </p:sp>
    </p:spTree>
    <p:extLst>
      <p:ext uri="{BB962C8B-B14F-4D97-AF65-F5344CB8AC3E}">
        <p14:creationId xmlns:p14="http://schemas.microsoft.com/office/powerpoint/2010/main" val="14437503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5A91C87B-5440-4A7C-B527-924F43352BD1}" type="datetime1">
              <a:rPr lang="en-US" smtClean="0"/>
              <a:t>4/19/2016</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1CF83D07-C333-6245-BE12-D78817B5769D}" type="slidenum">
              <a:rPr lang="en-US" smtClean="0"/>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502146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4223" y="293600"/>
            <a:ext cx="5845061" cy="1985576"/>
          </a:xfrm>
        </p:spPr>
        <p:txBody>
          <a:bodyPr>
            <a:normAutofit/>
          </a:bodyPr>
          <a:lstStyle/>
          <a:p>
            <a:pPr algn="ctr"/>
            <a:r>
              <a:rPr lang="en-US" sz="3600" b="1" dirty="0">
                <a:solidFill>
                  <a:schemeClr val="accent2"/>
                </a:solidFill>
                <a:latin typeface="Candara" panose="020E0502030303020204" pitchFamily="34" charset="0"/>
              </a:rPr>
              <a:t>The Role of Bahraini Women in Art and Design in The Kingdom of Bahrain</a:t>
            </a:r>
            <a:endParaRPr lang="en-US" sz="3600" b="1" dirty="0">
              <a:solidFill>
                <a:schemeClr val="accent2"/>
              </a:solidFill>
            </a:endParaRPr>
          </a:p>
        </p:txBody>
      </p:sp>
      <p:sp>
        <p:nvSpPr>
          <p:cNvPr id="4" name="Content Placeholder 3"/>
          <p:cNvSpPr>
            <a:spLocks noGrp="1"/>
          </p:cNvSpPr>
          <p:nvPr>
            <p:ph sz="half" idx="2"/>
          </p:nvPr>
        </p:nvSpPr>
        <p:spPr>
          <a:xfrm>
            <a:off x="4103882" y="2279176"/>
            <a:ext cx="3703320" cy="3936239"/>
          </a:xfrm>
        </p:spPr>
        <p:txBody>
          <a:bodyPr>
            <a:normAutofit lnSpcReduction="10000"/>
          </a:bodyPr>
          <a:lstStyle/>
          <a:p>
            <a:pPr algn="ctr"/>
            <a:r>
              <a:rPr lang="en-US" b="1" dirty="0">
                <a:latin typeface="Candara" panose="020E0502030303020204" pitchFamily="34" charset="0"/>
              </a:rPr>
              <a:t>By:</a:t>
            </a:r>
            <a:endParaRPr lang="en-GB" dirty="0">
              <a:latin typeface="Candara" panose="020E0502030303020204" pitchFamily="34" charset="0"/>
            </a:endParaRPr>
          </a:p>
          <a:p>
            <a:pPr algn="ctr"/>
            <a:r>
              <a:rPr lang="en-US" b="1" dirty="0">
                <a:solidFill>
                  <a:schemeClr val="tx1"/>
                </a:solidFill>
                <a:latin typeface="Candara" panose="020E0502030303020204" pitchFamily="34" charset="0"/>
              </a:rPr>
              <a:t>Dr. Janon Kadhim</a:t>
            </a:r>
            <a:endParaRPr lang="en-GB" dirty="0">
              <a:solidFill>
                <a:schemeClr val="tx1"/>
              </a:solidFill>
              <a:latin typeface="Candara" panose="020E0502030303020204" pitchFamily="34" charset="0"/>
            </a:endParaRPr>
          </a:p>
          <a:p>
            <a:pPr algn="ctr"/>
            <a:r>
              <a:rPr lang="en-US" b="1" dirty="0">
                <a:solidFill>
                  <a:schemeClr val="tx1"/>
                </a:solidFill>
                <a:latin typeface="Candara" panose="020E0502030303020204" pitchFamily="34" charset="0"/>
              </a:rPr>
              <a:t>Ms. Sara Ahmed</a:t>
            </a:r>
            <a:endParaRPr lang="en-GB" dirty="0">
              <a:solidFill>
                <a:schemeClr val="tx1"/>
              </a:solidFill>
              <a:latin typeface="Candara" panose="020E0502030303020204" pitchFamily="34" charset="0"/>
            </a:endParaRPr>
          </a:p>
          <a:p>
            <a:pPr algn="ctr"/>
            <a:r>
              <a:rPr lang="en-US" b="1" dirty="0">
                <a:solidFill>
                  <a:schemeClr val="tx1"/>
                </a:solidFill>
                <a:latin typeface="Candara" panose="020E0502030303020204" pitchFamily="34" charset="0"/>
              </a:rPr>
              <a:t>Ms. Amna </a:t>
            </a:r>
            <a:r>
              <a:rPr lang="en-US" b="1" dirty="0" smtClean="0">
                <a:solidFill>
                  <a:schemeClr val="tx1"/>
                </a:solidFill>
                <a:latin typeface="Candara" panose="020E0502030303020204" pitchFamily="34" charset="0"/>
              </a:rPr>
              <a:t>Hassan</a:t>
            </a:r>
          </a:p>
          <a:p>
            <a:pPr algn="ctr"/>
            <a:endParaRPr lang="en-US" b="1" dirty="0" smtClean="0">
              <a:solidFill>
                <a:schemeClr val="tx1"/>
              </a:solidFill>
              <a:latin typeface="Candara" panose="020E0502030303020204" pitchFamily="34" charset="0"/>
            </a:endParaRPr>
          </a:p>
          <a:p>
            <a:pPr algn="ctr"/>
            <a:r>
              <a:rPr lang="en-US" b="1" dirty="0">
                <a:latin typeface="Candara" panose="020E0502030303020204" pitchFamily="34" charset="0"/>
              </a:rPr>
              <a:t>College of Art &amp; Design</a:t>
            </a:r>
            <a:endParaRPr lang="en-GB" dirty="0">
              <a:latin typeface="Candara" panose="020E0502030303020204" pitchFamily="34" charset="0"/>
            </a:endParaRPr>
          </a:p>
          <a:p>
            <a:pPr algn="ctr"/>
            <a:r>
              <a:rPr lang="en-US" b="1" dirty="0">
                <a:latin typeface="Candara" panose="020E0502030303020204" pitchFamily="34" charset="0"/>
              </a:rPr>
              <a:t>Royal University for Women</a:t>
            </a:r>
            <a:endParaRPr lang="en-GB" dirty="0">
              <a:latin typeface="Candara" panose="020E0502030303020204" pitchFamily="34" charset="0"/>
            </a:endParaRPr>
          </a:p>
          <a:p>
            <a:pPr algn="ctr"/>
            <a:r>
              <a:rPr lang="en-US" b="1" dirty="0">
                <a:latin typeface="Candara" panose="020E0502030303020204" pitchFamily="34" charset="0"/>
              </a:rPr>
              <a:t>Kingdom of </a:t>
            </a:r>
            <a:r>
              <a:rPr lang="en-US" b="1" dirty="0" smtClean="0">
                <a:latin typeface="Candara" panose="020E0502030303020204" pitchFamily="34" charset="0"/>
              </a:rPr>
              <a:t>Bahrain</a:t>
            </a:r>
          </a:p>
          <a:p>
            <a:pPr algn="ctr"/>
            <a:r>
              <a:rPr lang="en-US" sz="1800" b="1" dirty="0" smtClean="0">
                <a:latin typeface="Candara" panose="020E0502030303020204" pitchFamily="34" charset="0"/>
              </a:rPr>
              <a:t>April 2016</a:t>
            </a:r>
            <a:endParaRPr lang="en-GB" sz="1800" dirty="0">
              <a:latin typeface="Candara" panose="020E0502030303020204" pitchFamily="34" charset="0"/>
            </a:endParaRPr>
          </a:p>
          <a:p>
            <a:pPr algn="ctr"/>
            <a:endParaRPr lang="en-US" b="1" dirty="0">
              <a:solidFill>
                <a:schemeClr val="tx1"/>
              </a:solidFill>
              <a:latin typeface="Candara" panose="020E0502030303020204" pitchFamily="34" charset="0"/>
            </a:endParaRPr>
          </a:p>
          <a:p>
            <a:endParaRPr lang="en-US"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0377" y="293600"/>
            <a:ext cx="2643846" cy="5834695"/>
          </a:xfrm>
          <a:prstGeom prst="rect">
            <a:avLst/>
          </a:prstGeom>
        </p:spPr>
      </p:pic>
      <p:sp>
        <p:nvSpPr>
          <p:cNvPr id="6" name="Slide Number Placeholder 5"/>
          <p:cNvSpPr>
            <a:spLocks noGrp="1"/>
          </p:cNvSpPr>
          <p:nvPr>
            <p:ph type="sldNum" sz="quarter" idx="12"/>
          </p:nvPr>
        </p:nvSpPr>
        <p:spPr/>
        <p:txBody>
          <a:bodyPr/>
          <a:lstStyle/>
          <a:p>
            <a:fld id="{1CF83D07-C333-6245-BE12-D78817B5769D}" type="slidenum">
              <a:rPr lang="en-US" smtClean="0"/>
              <a:t>1</a:t>
            </a:fld>
            <a:endParaRPr lang="en-US" dirty="0"/>
          </a:p>
        </p:txBody>
      </p:sp>
    </p:spTree>
    <p:extLst>
      <p:ext uri="{BB962C8B-B14F-4D97-AF65-F5344CB8AC3E}">
        <p14:creationId xmlns:p14="http://schemas.microsoft.com/office/powerpoint/2010/main" val="10968857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00" y="286604"/>
            <a:ext cx="7766260" cy="1450757"/>
          </a:xfrm>
        </p:spPr>
        <p:txBody>
          <a:bodyPr>
            <a:normAutofit/>
          </a:bodyPr>
          <a:lstStyle/>
          <a:p>
            <a:r>
              <a:rPr lang="en-US" sz="3200" b="1" dirty="0" smtClean="0">
                <a:solidFill>
                  <a:schemeClr val="accent2"/>
                </a:solidFill>
                <a:latin typeface="Candara" panose="020E0502030303020204" pitchFamily="34" charset="0"/>
              </a:rPr>
              <a:t>Pioneer Bahraini Artists</a:t>
            </a:r>
            <a:br>
              <a:rPr lang="en-US" sz="3200" b="1" dirty="0" smtClean="0">
                <a:solidFill>
                  <a:schemeClr val="accent2"/>
                </a:solidFill>
                <a:latin typeface="Candara" panose="020E0502030303020204" pitchFamily="34" charset="0"/>
              </a:rPr>
            </a:br>
            <a:endParaRPr lang="en-US" sz="32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600500" y="1857844"/>
            <a:ext cx="4576325" cy="4293209"/>
          </a:xfrm>
        </p:spPr>
        <p:txBody>
          <a:bodyPr>
            <a:noAutofit/>
          </a:bodyPr>
          <a:lstStyle/>
          <a:p>
            <a:r>
              <a:rPr lang="en-US" sz="3200" b="1" dirty="0" err="1" smtClean="0">
                <a:solidFill>
                  <a:schemeClr val="accent2"/>
                </a:solidFill>
                <a:latin typeface="Candara" panose="020E0502030303020204" pitchFamily="34" charset="0"/>
              </a:rPr>
              <a:t>Balqees</a:t>
            </a:r>
            <a:r>
              <a:rPr lang="en-US" sz="3200" b="1" dirty="0" smtClean="0">
                <a:solidFill>
                  <a:schemeClr val="accent2"/>
                </a:solidFill>
                <a:latin typeface="Candara" panose="020E0502030303020204" pitchFamily="34" charset="0"/>
              </a:rPr>
              <a:t> </a:t>
            </a:r>
            <a:r>
              <a:rPr lang="en-US" sz="3200" b="1" dirty="0">
                <a:solidFill>
                  <a:schemeClr val="accent2"/>
                </a:solidFill>
                <a:latin typeface="Candara" panose="020E0502030303020204" pitchFamily="34" charset="0"/>
              </a:rPr>
              <a:t>Fakhro </a:t>
            </a:r>
            <a:endParaRPr lang="en-US" sz="3200" b="1" dirty="0" smtClean="0">
              <a:solidFill>
                <a:schemeClr val="accent2"/>
              </a:solidFill>
              <a:latin typeface="Candara" panose="020E0502030303020204" pitchFamily="34" charset="0"/>
            </a:endParaRPr>
          </a:p>
          <a:p>
            <a:r>
              <a:rPr lang="en-US" sz="2400" dirty="0" smtClean="0">
                <a:latin typeface="Candara" panose="020E0502030303020204" pitchFamily="34" charset="0"/>
              </a:rPr>
              <a:t>Born </a:t>
            </a:r>
            <a:r>
              <a:rPr lang="en-US" sz="2400" dirty="0">
                <a:latin typeface="Candara" panose="020E0502030303020204" pitchFamily="34" charset="0"/>
              </a:rPr>
              <a:t>in 1950 in </a:t>
            </a:r>
            <a:r>
              <a:rPr lang="en-US" sz="2400" dirty="0" smtClean="0">
                <a:latin typeface="Candara" panose="020E0502030303020204" pitchFamily="34" charset="0"/>
              </a:rPr>
              <a:t>Bahrain</a:t>
            </a:r>
          </a:p>
          <a:p>
            <a:r>
              <a:rPr lang="en-US" sz="2400" dirty="0" smtClean="0">
                <a:latin typeface="Candara" panose="020E0502030303020204" pitchFamily="34" charset="0"/>
              </a:rPr>
              <a:t>Graduate </a:t>
            </a:r>
            <a:r>
              <a:rPr lang="en-US" sz="2400" dirty="0">
                <a:latin typeface="Candara" panose="020E0502030303020204" pitchFamily="34" charset="0"/>
              </a:rPr>
              <a:t>from Lone Mountain College in San Francisco with a Bachelor of Arts </a:t>
            </a:r>
            <a:r>
              <a:rPr lang="en-US" sz="2400" dirty="0" smtClean="0">
                <a:latin typeface="Candara" panose="020E0502030303020204" pitchFamily="34" charset="0"/>
              </a:rPr>
              <a:t>degree</a:t>
            </a:r>
          </a:p>
          <a:p>
            <a:r>
              <a:rPr lang="en-US" sz="2400" dirty="0" smtClean="0">
                <a:latin typeface="Candara" panose="020E0502030303020204" pitchFamily="34" charset="0"/>
              </a:rPr>
              <a:t>The first Woman member of the Bahrain Art Society.</a:t>
            </a:r>
            <a:endParaRPr lang="en-US" sz="2400" dirty="0" smtClean="0">
              <a:latin typeface="Candara" panose="020E0502030303020204" pitchFamily="34" charset="0"/>
            </a:endParaRPr>
          </a:p>
          <a:p>
            <a:r>
              <a:rPr lang="en-US" sz="2400" dirty="0" smtClean="0">
                <a:latin typeface="Candara" panose="020E0502030303020204" pitchFamily="34" charset="0"/>
              </a:rPr>
              <a:t>Known for her colorful abstracts. </a:t>
            </a:r>
            <a:endParaRPr lang="en-US" sz="2400" dirty="0">
              <a:latin typeface="Candara" panose="020E0502030303020204" pitchFamily="34" charset="0"/>
            </a:endParaRPr>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272341" y="1392072"/>
            <a:ext cx="3137022" cy="3992167"/>
          </a:xfrm>
          <a:prstGeom prst="rect">
            <a:avLst/>
          </a:prstGeom>
          <a:noFill/>
          <a:ln>
            <a:noFill/>
          </a:ln>
        </p:spPr>
      </p:pic>
      <p:sp>
        <p:nvSpPr>
          <p:cNvPr id="5" name="TextBox 4"/>
          <p:cNvSpPr txBox="1"/>
          <p:nvPr/>
        </p:nvSpPr>
        <p:spPr>
          <a:xfrm>
            <a:off x="5163065" y="5504723"/>
            <a:ext cx="3049233" cy="646331"/>
          </a:xfrm>
          <a:prstGeom prst="rect">
            <a:avLst/>
          </a:prstGeom>
          <a:noFill/>
        </p:spPr>
        <p:txBody>
          <a:bodyPr wrap="none" rtlCol="0">
            <a:spAutoFit/>
          </a:bodyPr>
          <a:lstStyle/>
          <a:p>
            <a:r>
              <a:rPr lang="en-US" dirty="0" smtClean="0">
                <a:latin typeface="Candara" panose="020E0502030303020204" pitchFamily="34" charset="0"/>
              </a:rPr>
              <a:t>Source of Image:</a:t>
            </a:r>
          </a:p>
          <a:p>
            <a:r>
              <a:rPr lang="en-US" dirty="0" smtClean="0">
                <a:latin typeface="Candara" panose="020E0502030303020204" pitchFamily="34" charset="0"/>
              </a:rPr>
              <a:t>Members </a:t>
            </a:r>
            <a:r>
              <a:rPr lang="en-US" dirty="0">
                <a:latin typeface="Candara" panose="020E0502030303020204" pitchFamily="34" charset="0"/>
              </a:rPr>
              <a:t>of The Bahrain, </a:t>
            </a:r>
            <a:r>
              <a:rPr lang="en-US" dirty="0" err="1">
                <a:latin typeface="Candara" panose="020E0502030303020204" pitchFamily="34" charset="0"/>
              </a:rPr>
              <a:t>n.d</a:t>
            </a:r>
            <a:r>
              <a:rPr lang="en-US" dirty="0" err="1" smtClean="0">
                <a:latin typeface="Candara" panose="020E0502030303020204" pitchFamily="34" charset="0"/>
              </a:rPr>
              <a:t>.</a:t>
            </a:r>
            <a:endParaRPr lang="en-US"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1CF83D07-C333-6245-BE12-D78817B5769D}" type="slidenum">
              <a:rPr lang="en-US" smtClean="0"/>
              <a:t>10</a:t>
            </a:fld>
            <a:endParaRPr lang="en-US" dirty="0"/>
          </a:p>
        </p:txBody>
      </p:sp>
    </p:spTree>
    <p:extLst>
      <p:ext uri="{BB962C8B-B14F-4D97-AF65-F5344CB8AC3E}">
        <p14:creationId xmlns:p14="http://schemas.microsoft.com/office/powerpoint/2010/main" val="3282131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Macintosh HD:Users:hisa:Desktop:Screen Shot 2015-12-13 at 10.04.54 PM.png"/>
          <p:cNvPicPr>
            <a:picLocks noGrp="1"/>
          </p:cNvPicPr>
          <p:nvPr>
            <p:ph idx="1"/>
          </p:nvPr>
        </p:nvPicPr>
        <p:blipFill rotWithShape="1">
          <a:blip r:embed="rId2">
            <a:extLst>
              <a:ext uri="{28A0092B-C50C-407E-A947-70E740481C1C}">
                <a14:useLocalDpi xmlns:a14="http://schemas.microsoft.com/office/drawing/2010/main" val="0"/>
              </a:ext>
            </a:extLst>
          </a:blip>
          <a:srcRect l="47645" t="17633" r="8142" b="11046"/>
          <a:stretch/>
        </p:blipFill>
        <p:spPr bwMode="auto">
          <a:xfrm>
            <a:off x="459651" y="163234"/>
            <a:ext cx="2995683" cy="3125876"/>
          </a:xfrm>
          <a:prstGeom prst="rect">
            <a:avLst/>
          </a:prstGeom>
          <a:noFill/>
          <a:ln>
            <a:noFill/>
          </a:ln>
          <a:extLst>
            <a:ext uri="{53640926-AAD7-44d8-BBD7-CCE9431645EC}">
              <a14:shadowObscured xmlns="" xmlns:a14="http://schemas.microsoft.com/office/drawing/2010/main"/>
            </a:ext>
          </a:extLst>
        </p:spPr>
      </p:pic>
      <p:pic>
        <p:nvPicPr>
          <p:cNvPr id="4" name="Picture 3" descr="Macintosh HD:Users:hisa:Desktop:Screen Shot 2015-12-13 at 10.05.22 PM.png"/>
          <p:cNvPicPr/>
          <p:nvPr/>
        </p:nvPicPr>
        <p:blipFill rotWithShape="1">
          <a:blip r:embed="rId3">
            <a:extLst>
              <a:ext uri="{28A0092B-C50C-407E-A947-70E740481C1C}">
                <a14:useLocalDpi xmlns:a14="http://schemas.microsoft.com/office/drawing/2010/main" val="0"/>
              </a:ext>
            </a:extLst>
          </a:blip>
          <a:srcRect l="57471" t="32428" r="15072" b="26559"/>
          <a:stretch/>
        </p:blipFill>
        <p:spPr bwMode="auto">
          <a:xfrm>
            <a:off x="518616" y="3466531"/>
            <a:ext cx="2936718" cy="2925524"/>
          </a:xfrm>
          <a:prstGeom prst="rect">
            <a:avLst/>
          </a:prstGeom>
          <a:noFill/>
          <a:ln>
            <a:noFill/>
          </a:ln>
          <a:extLst>
            <a:ext uri="{53640926-AAD7-44d8-BBD7-CCE9431645EC}">
              <a14:shadowObscured xmlns="" xmlns:a14="http://schemas.microsoft.com/office/drawing/2010/main"/>
            </a:ext>
          </a:extLst>
        </p:spPr>
      </p:pic>
      <p:sp>
        <p:nvSpPr>
          <p:cNvPr id="3" name="Slide Number Placeholder 2"/>
          <p:cNvSpPr>
            <a:spLocks noGrp="1"/>
          </p:cNvSpPr>
          <p:nvPr>
            <p:ph type="sldNum" sz="quarter" idx="12"/>
          </p:nvPr>
        </p:nvSpPr>
        <p:spPr/>
        <p:txBody>
          <a:bodyPr/>
          <a:lstStyle/>
          <a:p>
            <a:fld id="{1CF83D07-C333-6245-BE12-D78817B5769D}" type="slidenum">
              <a:rPr lang="en-US" smtClean="0"/>
              <a:t>11</a:t>
            </a:fld>
            <a:endParaRPr lang="en-US" dirty="0"/>
          </a:p>
        </p:txBody>
      </p:sp>
      <p:grpSp>
        <p:nvGrpSpPr>
          <p:cNvPr id="10" name="Group 9"/>
          <p:cNvGrpSpPr/>
          <p:nvPr/>
        </p:nvGrpSpPr>
        <p:grpSpPr>
          <a:xfrm>
            <a:off x="3645791" y="811203"/>
            <a:ext cx="3435556" cy="5310656"/>
            <a:chOff x="3645791" y="879378"/>
            <a:chExt cx="3435556" cy="5310656"/>
          </a:xfrm>
        </p:grpSpPr>
        <p:pic>
          <p:nvPicPr>
            <p:cNvPr id="6" name="Picture 5" descr="Macintosh HD:Users:hisa:Desktop:Screen Shot 2015-12-13 at 10.05.05 PM.png"/>
            <p:cNvPicPr/>
            <p:nvPr/>
          </p:nvPicPr>
          <p:blipFill rotWithShape="1">
            <a:blip r:embed="rId4">
              <a:extLst>
                <a:ext uri="{28A0092B-C50C-407E-A947-70E740481C1C}">
                  <a14:useLocalDpi xmlns:a14="http://schemas.microsoft.com/office/drawing/2010/main" val="0"/>
                </a:ext>
              </a:extLst>
            </a:blip>
            <a:srcRect l="49707" t="19061" r="11905" b="14693"/>
            <a:stretch/>
          </p:blipFill>
          <p:spPr bwMode="auto">
            <a:xfrm>
              <a:off x="3840673" y="879378"/>
              <a:ext cx="3045793" cy="3133064"/>
            </a:xfrm>
            <a:prstGeom prst="rect">
              <a:avLst/>
            </a:prstGeom>
            <a:noFill/>
            <a:ln>
              <a:noFill/>
            </a:ln>
            <a:extLst>
              <a:ext uri="{53640926-AAD7-44d8-BBD7-CCE9431645EC}">
                <a14:shadowObscured xmlns="" xmlns:a14="http://schemas.microsoft.com/office/drawing/2010/main"/>
              </a:ext>
            </a:extLst>
          </p:spPr>
        </p:pic>
        <p:sp>
          <p:nvSpPr>
            <p:cNvPr id="7" name="TextBox 6"/>
            <p:cNvSpPr txBox="1"/>
            <p:nvPr/>
          </p:nvSpPr>
          <p:spPr>
            <a:xfrm>
              <a:off x="3645791" y="5820702"/>
              <a:ext cx="3435556" cy="369332"/>
            </a:xfrm>
            <a:prstGeom prst="rect">
              <a:avLst/>
            </a:prstGeom>
            <a:noFill/>
          </p:spPr>
          <p:txBody>
            <a:bodyPr wrap="none" rtlCol="0">
              <a:spAutoFit/>
            </a:bodyPr>
            <a:lstStyle/>
            <a:p>
              <a:r>
                <a:rPr lang="en-US" dirty="0" smtClean="0">
                  <a:latin typeface="Candara" panose="020E0502030303020204" pitchFamily="34" charset="0"/>
                </a:rPr>
                <a:t>Source of Image: Art </a:t>
              </a:r>
              <a:r>
                <a:rPr lang="en-US" dirty="0">
                  <a:latin typeface="Candara" panose="020E0502030303020204" pitchFamily="34" charset="0"/>
                </a:rPr>
                <a:t>Gallery, </a:t>
              </a:r>
              <a:r>
                <a:rPr lang="en-US" dirty="0" err="1">
                  <a:latin typeface="Candara" panose="020E0502030303020204" pitchFamily="34" charset="0"/>
                </a:rPr>
                <a:t>n.d</a:t>
              </a:r>
              <a:r>
                <a:rPr lang="en-US" dirty="0" err="1" smtClean="0">
                  <a:latin typeface="Candara" panose="020E0502030303020204" pitchFamily="34" charset="0"/>
                </a:rPr>
                <a:t>.</a:t>
              </a:r>
              <a:r>
                <a:rPr lang="en-GB" dirty="0" smtClean="0">
                  <a:effectLst/>
                  <a:latin typeface="Candara" panose="020E0502030303020204" pitchFamily="34" charset="0"/>
                </a:rPr>
                <a:t> </a:t>
              </a:r>
              <a:endParaRPr lang="en-US" dirty="0">
                <a:latin typeface="Candara" panose="020E0502030303020204" pitchFamily="34" charset="0"/>
              </a:endParaRPr>
            </a:p>
          </p:txBody>
        </p:sp>
        <p:sp>
          <p:nvSpPr>
            <p:cNvPr id="9" name="TextBox 8"/>
            <p:cNvSpPr txBox="1"/>
            <p:nvPr/>
          </p:nvSpPr>
          <p:spPr>
            <a:xfrm>
              <a:off x="3840673" y="4271749"/>
              <a:ext cx="3045793" cy="523220"/>
            </a:xfrm>
            <a:prstGeom prst="rect">
              <a:avLst/>
            </a:prstGeom>
            <a:noFill/>
          </p:spPr>
          <p:txBody>
            <a:bodyPr wrap="square" rtlCol="0">
              <a:spAutoFit/>
            </a:bodyPr>
            <a:lstStyle/>
            <a:p>
              <a:pPr algn="ctr"/>
              <a:r>
                <a:rPr lang="en-US" sz="2800" b="1" dirty="0" err="1" smtClean="0">
                  <a:solidFill>
                    <a:schemeClr val="accent2"/>
                  </a:solidFill>
                  <a:latin typeface="Candara" panose="020E0502030303020204" pitchFamily="34" charset="0"/>
                </a:rPr>
                <a:t>Balqees</a:t>
              </a:r>
              <a:r>
                <a:rPr lang="en-US" sz="2800" b="1" dirty="0" smtClean="0">
                  <a:solidFill>
                    <a:schemeClr val="accent2"/>
                  </a:solidFill>
                  <a:latin typeface="Candara" panose="020E0502030303020204" pitchFamily="34" charset="0"/>
                </a:rPr>
                <a:t> </a:t>
              </a:r>
              <a:r>
                <a:rPr lang="en-US" sz="2800" b="1" dirty="0">
                  <a:solidFill>
                    <a:schemeClr val="accent2"/>
                  </a:solidFill>
                  <a:latin typeface="Candara" panose="020E0502030303020204" pitchFamily="34" charset="0"/>
                </a:rPr>
                <a:t>F</a:t>
              </a:r>
              <a:r>
                <a:rPr lang="en-US" sz="2800" b="1" dirty="0" smtClean="0">
                  <a:solidFill>
                    <a:schemeClr val="accent2"/>
                  </a:solidFill>
                  <a:latin typeface="Candara" panose="020E0502030303020204" pitchFamily="34" charset="0"/>
                </a:rPr>
                <a:t>akhro</a:t>
              </a:r>
              <a:endParaRPr lang="en-US" sz="2800" b="1" dirty="0">
                <a:solidFill>
                  <a:schemeClr val="accent2"/>
                </a:solidFill>
                <a:latin typeface="Candara" panose="020E0502030303020204" pitchFamily="34" charset="0"/>
              </a:endParaRPr>
            </a:p>
          </p:txBody>
        </p:sp>
      </p:grpSp>
    </p:spTree>
    <p:extLst>
      <p:ext uri="{BB962C8B-B14F-4D97-AF65-F5344CB8AC3E}">
        <p14:creationId xmlns:p14="http://schemas.microsoft.com/office/powerpoint/2010/main" val="4250995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chemeClr val="accent2"/>
                </a:solidFill>
                <a:latin typeface="Candara" panose="020E0502030303020204" pitchFamily="34" charset="0"/>
              </a:rPr>
              <a:t>Pioneer Bahraini Artists</a:t>
            </a:r>
            <a:br>
              <a:rPr lang="en-US" b="1" dirty="0">
                <a:solidFill>
                  <a:schemeClr val="accent2"/>
                </a:solidFill>
                <a:latin typeface="Candara" panose="020E0502030303020204" pitchFamily="34" charset="0"/>
              </a:rPr>
            </a:br>
            <a:endParaRPr lang="en-US" dirty="0"/>
          </a:p>
        </p:txBody>
      </p:sp>
      <p:sp>
        <p:nvSpPr>
          <p:cNvPr id="3" name="Content Placeholder 2"/>
          <p:cNvSpPr>
            <a:spLocks noGrp="1"/>
          </p:cNvSpPr>
          <p:nvPr>
            <p:ph idx="1"/>
          </p:nvPr>
        </p:nvSpPr>
        <p:spPr>
          <a:xfrm>
            <a:off x="457200" y="1842448"/>
            <a:ext cx="4181236" cy="4558352"/>
          </a:xfrm>
        </p:spPr>
        <p:txBody>
          <a:bodyPr>
            <a:normAutofit fontScale="92500" lnSpcReduction="10000"/>
          </a:bodyPr>
          <a:lstStyle/>
          <a:p>
            <a:r>
              <a:rPr lang="en-US" sz="3200" b="1" dirty="0" smtClean="0">
                <a:solidFill>
                  <a:schemeClr val="accent2"/>
                </a:solidFill>
                <a:latin typeface="Candara" panose="020E0502030303020204" pitchFamily="34" charset="0"/>
              </a:rPr>
              <a:t>Faika </a:t>
            </a:r>
            <a:r>
              <a:rPr lang="en-US" sz="3200" b="1" dirty="0">
                <a:solidFill>
                  <a:schemeClr val="accent2"/>
                </a:solidFill>
                <a:latin typeface="Candara" panose="020E0502030303020204" pitchFamily="34" charset="0"/>
              </a:rPr>
              <a:t>Al </a:t>
            </a:r>
            <a:r>
              <a:rPr lang="en-US" sz="3200" b="1" dirty="0" smtClean="0">
                <a:solidFill>
                  <a:schemeClr val="accent2"/>
                </a:solidFill>
                <a:latin typeface="Candara" panose="020E0502030303020204" pitchFamily="34" charset="0"/>
              </a:rPr>
              <a:t>Hassan</a:t>
            </a:r>
          </a:p>
          <a:p>
            <a:pPr>
              <a:buFont typeface="Wingdings" panose="05000000000000000000" pitchFamily="2" charset="2"/>
              <a:buChar char="§"/>
            </a:pPr>
            <a:r>
              <a:rPr lang="en-US" sz="2200" dirty="0" smtClean="0">
                <a:latin typeface="Candara" panose="020E0502030303020204" pitchFamily="34" charset="0"/>
              </a:rPr>
              <a:t>An economics  graduate who took </a:t>
            </a:r>
            <a:r>
              <a:rPr lang="en-US" sz="2200" dirty="0" smtClean="0">
                <a:latin typeface="Candara" panose="020E0502030303020204" pitchFamily="34" charset="0"/>
              </a:rPr>
              <a:t>private </a:t>
            </a:r>
            <a:r>
              <a:rPr lang="en-US" sz="2200" dirty="0">
                <a:latin typeface="Candara" panose="020E0502030303020204" pitchFamily="34" charset="0"/>
              </a:rPr>
              <a:t>painting lessons in Bahrain and </a:t>
            </a:r>
            <a:r>
              <a:rPr lang="en-US" sz="2200" dirty="0" smtClean="0">
                <a:latin typeface="Candara" panose="020E0502030303020204" pitchFamily="34" charset="0"/>
              </a:rPr>
              <a:t>Lebanon</a:t>
            </a:r>
            <a:r>
              <a:rPr lang="en-US" sz="2200" dirty="0" smtClean="0">
                <a:latin typeface="Candara" panose="020E0502030303020204" pitchFamily="34" charset="0"/>
              </a:rPr>
              <a:t>.</a:t>
            </a:r>
          </a:p>
          <a:p>
            <a:pPr>
              <a:buFont typeface="Wingdings" panose="05000000000000000000" pitchFamily="2" charset="2"/>
              <a:buChar char="§"/>
            </a:pPr>
            <a:r>
              <a:rPr lang="en-US" sz="2200" dirty="0" smtClean="0">
                <a:latin typeface="Candara" panose="020E0502030303020204" pitchFamily="34" charset="0"/>
              </a:rPr>
              <a:t>Known for her inspirational abstract urban landscapes of Bahrain.</a:t>
            </a:r>
          </a:p>
          <a:p>
            <a:pPr>
              <a:buFont typeface="Wingdings" panose="05000000000000000000" pitchFamily="2" charset="2"/>
              <a:buChar char="§"/>
            </a:pPr>
            <a:r>
              <a:rPr lang="en-US" sz="2200" dirty="0" smtClean="0">
                <a:latin typeface="Candara" panose="020E0502030303020204" pitchFamily="34" charset="0"/>
              </a:rPr>
              <a:t>Her art </a:t>
            </a:r>
            <a:r>
              <a:rPr lang="en-US" sz="2200" dirty="0">
                <a:latin typeface="Candara" panose="020E0502030303020204" pitchFamily="34" charset="0"/>
              </a:rPr>
              <a:t>reached Dubai, Madrid, Damascus, Brussels and Luxemburg, where she actively contributed in a number of solo and group exhibitions</a:t>
            </a:r>
          </a:p>
          <a:p>
            <a:pPr>
              <a:buFont typeface="Wingdings" panose="05000000000000000000" pitchFamily="2" charset="2"/>
              <a:buChar char="§"/>
            </a:pPr>
            <a:r>
              <a:rPr lang="en-US" sz="2200" dirty="0" smtClean="0">
                <a:latin typeface="Candara" panose="020E0502030303020204" pitchFamily="34" charset="0"/>
              </a:rPr>
              <a:t>Faika </a:t>
            </a:r>
            <a:r>
              <a:rPr lang="en-US" sz="2200" dirty="0">
                <a:latin typeface="Candara" panose="020E0502030303020204" pitchFamily="34" charset="0"/>
              </a:rPr>
              <a:t>was granted </a:t>
            </a:r>
            <a:r>
              <a:rPr lang="en-US" sz="2200" b="1" dirty="0">
                <a:solidFill>
                  <a:schemeClr val="accent2"/>
                </a:solidFill>
                <a:latin typeface="Candara" panose="020E0502030303020204" pitchFamily="34" charset="0"/>
              </a:rPr>
              <a:t>Bahrain Fine Exhibition Award </a:t>
            </a:r>
            <a:r>
              <a:rPr lang="en-US" sz="2200" dirty="0">
                <a:latin typeface="Candara" panose="020E0502030303020204" pitchFamily="34" charset="0"/>
              </a:rPr>
              <a:t>in 2007 at </a:t>
            </a:r>
          </a:p>
          <a:p>
            <a:pPr>
              <a:buFont typeface="Wingdings" panose="05000000000000000000" pitchFamily="2" charset="2"/>
              <a:buChar char="§"/>
            </a:pPr>
            <a:r>
              <a:rPr lang="en-US" sz="2200" b="1" dirty="0" smtClean="0">
                <a:solidFill>
                  <a:schemeClr val="accent2"/>
                </a:solidFill>
                <a:latin typeface="Candara" panose="020E0502030303020204" pitchFamily="34" charset="0"/>
              </a:rPr>
              <a:t>Al </a:t>
            </a:r>
            <a:r>
              <a:rPr lang="en-US" sz="2200" b="1" dirty="0" err="1">
                <a:solidFill>
                  <a:schemeClr val="accent2"/>
                </a:solidFill>
                <a:latin typeface="Candara" panose="020E0502030303020204" pitchFamily="34" charset="0"/>
              </a:rPr>
              <a:t>Saafa</a:t>
            </a:r>
            <a:r>
              <a:rPr lang="en-US" sz="2200" b="1" dirty="0">
                <a:solidFill>
                  <a:schemeClr val="accent2"/>
                </a:solidFill>
                <a:latin typeface="Candara" panose="020E0502030303020204" pitchFamily="34" charset="0"/>
              </a:rPr>
              <a:t> Prize for Fine Art at the GCC </a:t>
            </a:r>
            <a:r>
              <a:rPr lang="en-US" sz="2200" dirty="0">
                <a:latin typeface="Candara" panose="020E0502030303020204" pitchFamily="34" charset="0"/>
              </a:rPr>
              <a:t>in 2009 </a:t>
            </a:r>
          </a:p>
          <a:p>
            <a:pPr marL="0" indent="0">
              <a:buNone/>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638435" y="2060812"/>
            <a:ext cx="3770927" cy="3041058"/>
          </a:xfrm>
          <a:prstGeom prst="rect">
            <a:avLst/>
          </a:prstGeom>
          <a:noFill/>
          <a:ln>
            <a:noFill/>
          </a:ln>
        </p:spPr>
      </p:pic>
      <p:sp>
        <p:nvSpPr>
          <p:cNvPr id="5" name="TextBox 4"/>
          <p:cNvSpPr txBox="1"/>
          <p:nvPr/>
        </p:nvSpPr>
        <p:spPr>
          <a:xfrm>
            <a:off x="4676423" y="5195669"/>
            <a:ext cx="3400777" cy="707886"/>
          </a:xfrm>
          <a:prstGeom prst="rect">
            <a:avLst/>
          </a:prstGeom>
          <a:noFill/>
        </p:spPr>
        <p:txBody>
          <a:bodyPr wrap="square" rtlCol="0">
            <a:spAutoFit/>
          </a:bodyPr>
          <a:lstStyle/>
          <a:p>
            <a:r>
              <a:rPr lang="en-US" sz="2000" dirty="0" smtClean="0">
                <a:latin typeface="Candara" panose="020E0502030303020204" pitchFamily="34" charset="0"/>
              </a:rPr>
              <a:t>Source of Image: </a:t>
            </a:r>
            <a:r>
              <a:rPr lang="en-US" sz="2000" dirty="0" err="1" smtClean="0">
                <a:latin typeface="Candara" panose="020E0502030303020204" pitchFamily="34" charset="0"/>
              </a:rPr>
              <a:t>ArtBahrain</a:t>
            </a:r>
            <a:r>
              <a:rPr lang="en-US" sz="2000" dirty="0" smtClean="0">
                <a:latin typeface="Candara" panose="020E0502030303020204" pitchFamily="34" charset="0"/>
              </a:rPr>
              <a:t> </a:t>
            </a:r>
            <a:r>
              <a:rPr lang="en-US" sz="2000" dirty="0">
                <a:latin typeface="Candara" panose="020E0502030303020204" pitchFamily="34" charset="0"/>
              </a:rPr>
              <a:t>in Conversation, </a:t>
            </a:r>
            <a:r>
              <a:rPr lang="en-US" sz="2000" dirty="0" smtClean="0">
                <a:latin typeface="Candara" panose="020E0502030303020204" pitchFamily="34" charset="0"/>
              </a:rPr>
              <a:t>2012</a:t>
            </a:r>
            <a:r>
              <a:rPr lang="en-GB" sz="2000" dirty="0" smtClean="0">
                <a:effectLst/>
                <a:latin typeface="Candara" panose="020E0502030303020204" pitchFamily="34" charset="0"/>
              </a:rPr>
              <a:t> </a:t>
            </a:r>
            <a:endParaRPr lang="en-US" sz="2000"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1CF83D07-C333-6245-BE12-D78817B5769D}" type="slidenum">
              <a:rPr lang="en-US" smtClean="0"/>
              <a:t>12</a:t>
            </a:fld>
            <a:endParaRPr lang="en-US" dirty="0"/>
          </a:p>
        </p:txBody>
      </p:sp>
    </p:spTree>
    <p:extLst>
      <p:ext uri="{BB962C8B-B14F-4D97-AF65-F5344CB8AC3E}">
        <p14:creationId xmlns:p14="http://schemas.microsoft.com/office/powerpoint/2010/main" val="2719349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1CF83D07-C333-6245-BE12-D78817B5769D}" type="slidenum">
              <a:rPr lang="en-US" smtClean="0"/>
              <a:t>13</a:t>
            </a:fld>
            <a:endParaRPr lang="en-US" dirty="0"/>
          </a:p>
        </p:txBody>
      </p:sp>
      <p:sp>
        <p:nvSpPr>
          <p:cNvPr id="2" name="Title 1"/>
          <p:cNvSpPr>
            <a:spLocks noGrp="1"/>
          </p:cNvSpPr>
          <p:nvPr>
            <p:ph type="title" idx="4294967295"/>
          </p:nvPr>
        </p:nvSpPr>
        <p:spPr>
          <a:xfrm>
            <a:off x="543563" y="267197"/>
            <a:ext cx="7543800" cy="1449387"/>
          </a:xfrm>
        </p:spPr>
        <p:txBody>
          <a:bodyPr/>
          <a:lstStyle/>
          <a:p>
            <a:pPr algn="ctr"/>
            <a:r>
              <a:rPr lang="en-US" sz="3200" b="1" dirty="0">
                <a:solidFill>
                  <a:schemeClr val="accent2"/>
                </a:solidFill>
                <a:latin typeface="Candara" panose="020E0502030303020204" pitchFamily="34" charset="0"/>
              </a:rPr>
              <a:t>Faika Al </a:t>
            </a:r>
            <a:r>
              <a:rPr lang="en-US" sz="3200" b="1" dirty="0" smtClean="0">
                <a:solidFill>
                  <a:schemeClr val="accent2"/>
                </a:solidFill>
                <a:latin typeface="Candara" panose="020E0502030303020204" pitchFamily="34" charset="0"/>
              </a:rPr>
              <a:t>Hassan</a:t>
            </a:r>
            <a:r>
              <a:rPr lang="en-US" b="1" dirty="0">
                <a:solidFill>
                  <a:schemeClr val="accent2"/>
                </a:solidFill>
                <a:latin typeface="Candara" panose="020E0502030303020204" pitchFamily="34" charset="0"/>
              </a:rPr>
              <a:t/>
            </a:r>
            <a:br>
              <a:rPr lang="en-US" b="1" dirty="0">
                <a:solidFill>
                  <a:schemeClr val="accent2"/>
                </a:solidFill>
                <a:latin typeface="Candara" panose="020E0502030303020204" pitchFamily="34" charset="0"/>
              </a:rPr>
            </a:br>
            <a:endParaRPr lang="en-US" b="1" dirty="0">
              <a:solidFill>
                <a:schemeClr val="accent2"/>
              </a:solidFill>
              <a:latin typeface="Candara" panose="020E0502030303020204" pitchFamily="34" charset="0"/>
            </a:endParaRPr>
          </a:p>
        </p:txBody>
      </p:sp>
      <p:pic>
        <p:nvPicPr>
          <p:cNvPr id="5" name="Content Placeholder 4"/>
          <p:cNvPicPr>
            <a:picLocks noGrp="1"/>
          </p:cNvPicPr>
          <p:nvPr>
            <p:ph idx="4294967295"/>
          </p:nvPr>
        </p:nvPicPr>
        <p:blipFill rotWithShape="1">
          <a:blip r:embed="rId2">
            <a:extLst>
              <a:ext uri="{28A0092B-C50C-407E-A947-70E740481C1C}">
                <a14:useLocalDpi xmlns:a14="http://schemas.microsoft.com/office/drawing/2010/main" val="0"/>
              </a:ext>
            </a:extLst>
          </a:blip>
          <a:srcRect l="-64533" r="-64533"/>
          <a:stretch/>
        </p:blipFill>
        <p:spPr bwMode="auto">
          <a:xfrm>
            <a:off x="1814698" y="1574349"/>
            <a:ext cx="4822825" cy="4294188"/>
          </a:xfrm>
          <a:prstGeom prst="rect">
            <a:avLst/>
          </a:prstGeom>
          <a:noFill/>
          <a:ln>
            <a:noFill/>
          </a:ln>
          <a:extLst>
            <a:ext uri="{53640926-AAD7-44d8-BBD7-CCE9431645EC}">
              <a14:shadowObscured xmlns="" xmlns:a14="http://schemas.microsoft.com/office/drawing/2010/main"/>
            </a:ext>
          </a:extLst>
        </p:spPr>
      </p:pic>
      <p:pic>
        <p:nvPicPr>
          <p:cNvPr id="4" name="Picture 3"/>
          <p:cNvPicPr/>
          <p:nvPr/>
        </p:nvPicPr>
        <p:blipFill rotWithShape="1">
          <a:blip r:embed="rId3">
            <a:extLst>
              <a:ext uri="{28A0092B-C50C-407E-A947-70E740481C1C}">
                <a14:useLocalDpi xmlns:a14="http://schemas.microsoft.com/office/drawing/2010/main" val="0"/>
              </a:ext>
            </a:extLst>
          </a:blip>
          <a:srcRect l="-3541" r="3541" b="22382"/>
          <a:stretch/>
        </p:blipFill>
        <p:spPr bwMode="auto">
          <a:xfrm>
            <a:off x="259307" y="1575428"/>
            <a:ext cx="2625911" cy="4293110"/>
          </a:xfrm>
          <a:prstGeom prst="rect">
            <a:avLst/>
          </a:prstGeom>
          <a:noFill/>
          <a:ln>
            <a:noFill/>
          </a:ln>
          <a:extLst>
            <a:ext uri="{53640926-AAD7-44d8-BBD7-CCE9431645EC}">
              <a14:shadowObscured xmlns="" xmlns:a14="http://schemas.microsoft.com/office/drawing/2010/main"/>
            </a:ext>
          </a:extLst>
        </p:spPr>
      </p:pic>
      <p:pic>
        <p:nvPicPr>
          <p:cNvPr id="6" name="Picture 5"/>
          <p:cNvPicPr/>
          <p:nvPr/>
        </p:nvPicPr>
        <p:blipFill rotWithShape="1">
          <a:blip r:embed="rId4">
            <a:extLst>
              <a:ext uri="{28A0092B-C50C-407E-A947-70E740481C1C}">
                <a14:useLocalDpi xmlns:a14="http://schemas.microsoft.com/office/drawing/2010/main" val="0"/>
              </a:ext>
            </a:extLst>
          </a:blip>
          <a:srcRect l="6525"/>
          <a:stretch/>
        </p:blipFill>
        <p:spPr bwMode="auto">
          <a:xfrm>
            <a:off x="5745707" y="1583140"/>
            <a:ext cx="2552134" cy="4285397"/>
          </a:xfrm>
          <a:prstGeom prst="rect">
            <a:avLst/>
          </a:prstGeom>
          <a:noFill/>
          <a:ln>
            <a:noFill/>
          </a:ln>
          <a:extLst>
            <a:ext uri="{53640926-AAD7-44d8-BBD7-CCE9431645EC}">
              <a14:shadowObscured xmlns="" xmlns:a14="http://schemas.microsoft.com/office/drawing/2010/main"/>
            </a:ext>
          </a:extLst>
        </p:spPr>
      </p:pic>
      <p:sp>
        <p:nvSpPr>
          <p:cNvPr id="7" name="TextBox 6"/>
          <p:cNvSpPr txBox="1"/>
          <p:nvPr/>
        </p:nvSpPr>
        <p:spPr>
          <a:xfrm>
            <a:off x="4458912" y="5958343"/>
            <a:ext cx="3491661" cy="369332"/>
          </a:xfrm>
          <a:prstGeom prst="rect">
            <a:avLst/>
          </a:prstGeom>
          <a:noFill/>
        </p:spPr>
        <p:txBody>
          <a:bodyPr wrap="none" rtlCol="0">
            <a:spAutoFit/>
          </a:bodyPr>
          <a:lstStyle/>
          <a:p>
            <a:r>
              <a:rPr lang="en-US" dirty="0" smtClean="0">
                <a:latin typeface="Candara" panose="020E0502030303020204" pitchFamily="34" charset="0"/>
              </a:rPr>
              <a:t>Source of Image: </a:t>
            </a:r>
            <a:r>
              <a:rPr lang="en-US" dirty="0" err="1" smtClean="0">
                <a:latin typeface="Candara" panose="020E0502030303020204" pitchFamily="34" charset="0"/>
              </a:rPr>
              <a:t>Akkermans</a:t>
            </a:r>
            <a:r>
              <a:rPr lang="en-US" dirty="0">
                <a:latin typeface="Candara" panose="020E0502030303020204" pitchFamily="34" charset="0"/>
              </a:rPr>
              <a:t>, </a:t>
            </a:r>
            <a:r>
              <a:rPr lang="en-US" dirty="0" err="1" smtClean="0">
                <a:latin typeface="Candara" panose="020E0502030303020204" pitchFamily="34" charset="0"/>
              </a:rPr>
              <a:t>n.d</a:t>
            </a:r>
            <a:r>
              <a:rPr lang="en-GB" dirty="0" smtClean="0">
                <a:effectLst/>
                <a:latin typeface="Candara" panose="020E0502030303020204" pitchFamily="34" charset="0"/>
              </a:rPr>
              <a:t> </a:t>
            </a:r>
            <a:r>
              <a:rPr lang="en-US" dirty="0" smtClean="0">
                <a:latin typeface="Candara" panose="020E0502030303020204" pitchFamily="34" charset="0"/>
              </a:rPr>
              <a:t> </a:t>
            </a:r>
            <a:endParaRPr lang="en-US" dirty="0">
              <a:latin typeface="Candara" panose="020E0502030303020204" pitchFamily="34" charset="0"/>
            </a:endParaRPr>
          </a:p>
        </p:txBody>
      </p:sp>
    </p:spTree>
    <p:extLst>
      <p:ext uri="{BB962C8B-B14F-4D97-AF65-F5344CB8AC3E}">
        <p14:creationId xmlns:p14="http://schemas.microsoft.com/office/powerpoint/2010/main" val="30928504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latin typeface="Candara" panose="020E0502030303020204" pitchFamily="34" charset="0"/>
              </a:rPr>
              <a:t>Bahraini Women in the Fine Arts</a:t>
            </a:r>
            <a:br>
              <a:rPr lang="en-US" sz="3600" b="1" dirty="0" smtClean="0">
                <a:solidFill>
                  <a:schemeClr val="accent2"/>
                </a:solidFill>
                <a:latin typeface="Candara" panose="020E0502030303020204" pitchFamily="34" charset="0"/>
              </a:rPr>
            </a:br>
            <a:r>
              <a:rPr lang="en-US" sz="3600" b="1" dirty="0" smtClean="0">
                <a:solidFill>
                  <a:schemeClr val="accent2"/>
                </a:solidFill>
                <a:latin typeface="Candara" panose="020E0502030303020204" pitchFamily="34" charset="0"/>
              </a:rPr>
              <a:t> </a:t>
            </a:r>
            <a:endParaRPr lang="en-US" sz="36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457200" y="1737360"/>
            <a:ext cx="4319285" cy="4663439"/>
          </a:xfrm>
        </p:spPr>
        <p:txBody>
          <a:bodyPr>
            <a:normAutofit lnSpcReduction="10000"/>
          </a:bodyPr>
          <a:lstStyle/>
          <a:p>
            <a:r>
              <a:rPr lang="en-US" sz="3000" b="1" dirty="0" smtClean="0">
                <a:solidFill>
                  <a:schemeClr val="accent2"/>
                </a:solidFill>
                <a:latin typeface="Candara" panose="020E0502030303020204" pitchFamily="34" charset="0"/>
              </a:rPr>
              <a:t>Mariam </a:t>
            </a:r>
            <a:r>
              <a:rPr lang="en-US" sz="3000" b="1" dirty="0">
                <a:solidFill>
                  <a:schemeClr val="accent2"/>
                </a:solidFill>
                <a:latin typeface="Candara" panose="020E0502030303020204" pitchFamily="34" charset="0"/>
              </a:rPr>
              <a:t>Haji Al </a:t>
            </a:r>
            <a:r>
              <a:rPr lang="en-US" sz="3000" b="1" dirty="0" err="1" smtClean="0">
                <a:solidFill>
                  <a:schemeClr val="accent2"/>
                </a:solidFill>
                <a:latin typeface="Candara" panose="020E0502030303020204" pitchFamily="34" charset="0"/>
              </a:rPr>
              <a:t>Janahi</a:t>
            </a:r>
            <a:endParaRPr lang="en-US" sz="3000" b="1" dirty="0" smtClean="0">
              <a:solidFill>
                <a:schemeClr val="accent2"/>
              </a:solidFill>
              <a:latin typeface="Candara" panose="020E0502030303020204" pitchFamily="34" charset="0"/>
            </a:endParaRPr>
          </a:p>
          <a:p>
            <a:endParaRPr lang="en-US" sz="2200" dirty="0" smtClean="0">
              <a:latin typeface="Candara" panose="020E0502030303020204" pitchFamily="34" charset="0"/>
            </a:endParaRPr>
          </a:p>
          <a:p>
            <a:r>
              <a:rPr lang="en-US" sz="2200" dirty="0" smtClean="0">
                <a:latin typeface="Candara" panose="020E0502030303020204" pitchFamily="34" charset="0"/>
              </a:rPr>
              <a:t>Bachelor </a:t>
            </a:r>
            <a:r>
              <a:rPr lang="en-US" sz="2200" dirty="0">
                <a:latin typeface="Candara" panose="020E0502030303020204" pitchFamily="34" charset="0"/>
              </a:rPr>
              <a:t>of Fine Arts from Royal Melbourne Institute of Technology. </a:t>
            </a:r>
            <a:endParaRPr lang="en-US" sz="2200" dirty="0" smtClean="0">
              <a:latin typeface="Candara" panose="020E0502030303020204" pitchFamily="34" charset="0"/>
            </a:endParaRPr>
          </a:p>
          <a:p>
            <a:r>
              <a:rPr lang="en-US" sz="2200" dirty="0" smtClean="0">
                <a:latin typeface="Candara" panose="020E0502030303020204" pitchFamily="34" charset="0"/>
              </a:rPr>
              <a:t>Diverse </a:t>
            </a:r>
            <a:r>
              <a:rPr lang="en-US" sz="2200" dirty="0">
                <a:latin typeface="Candara" panose="020E0502030303020204" pitchFamily="34" charset="0"/>
              </a:rPr>
              <a:t>mediums varying between painting and drawing to performance and video. </a:t>
            </a:r>
            <a:r>
              <a:rPr lang="en-US" sz="2200" dirty="0" smtClean="0">
                <a:latin typeface="Candara" panose="020E0502030303020204" pitchFamily="34" charset="0"/>
              </a:rPr>
              <a:t> </a:t>
            </a:r>
          </a:p>
          <a:p>
            <a:r>
              <a:rPr lang="en-US" sz="2200" dirty="0" smtClean="0">
                <a:latin typeface="Candara" panose="020E0502030303020204" pitchFamily="34" charset="0"/>
              </a:rPr>
              <a:t>Exhibitions </a:t>
            </a:r>
            <a:r>
              <a:rPr lang="en-US" sz="2200" dirty="0">
                <a:latin typeface="Candara" panose="020E0502030303020204" pitchFamily="34" charset="0"/>
              </a:rPr>
              <a:t>in Sweden, Dubai, Cairo, Amman, Paris and Melbourne.  </a:t>
            </a:r>
            <a:endParaRPr lang="en-US" sz="2200" dirty="0" smtClean="0">
              <a:latin typeface="Candara" panose="020E0502030303020204" pitchFamily="34" charset="0"/>
            </a:endParaRPr>
          </a:p>
          <a:p>
            <a:r>
              <a:rPr lang="en-US" sz="2200" dirty="0" smtClean="0">
                <a:latin typeface="Candara" panose="020E0502030303020204" pitchFamily="34" charset="0"/>
              </a:rPr>
              <a:t>Represented </a:t>
            </a:r>
            <a:r>
              <a:rPr lang="en-US" sz="2200" dirty="0">
                <a:latin typeface="Candara" panose="020E0502030303020204" pitchFamily="34" charset="0"/>
              </a:rPr>
              <a:t>Bahrain in 2008 in Melbourne at the Frankston Art Centre and in 2013 at the 55th Venice Biennale. </a:t>
            </a:r>
            <a:endParaRPr lang="en-US" sz="2200" dirty="0" smtClean="0">
              <a:latin typeface="Candara" panose="020E0502030303020204" pitchFamily="34" charset="0"/>
            </a:endParaRPr>
          </a:p>
          <a:p>
            <a:endParaRPr lang="en-US" dirty="0"/>
          </a:p>
          <a:p>
            <a:endParaRPr lang="en-US" dirty="0"/>
          </a:p>
        </p:txBody>
      </p:sp>
      <p:pic>
        <p:nvPicPr>
          <p:cNvPr id="4" name="Picture 3"/>
          <p:cNvPicPr/>
          <p:nvPr/>
        </p:nvPicPr>
        <p:blipFill rotWithShape="1">
          <a:blip r:embed="rId2">
            <a:extLst>
              <a:ext uri="{28A0092B-C50C-407E-A947-70E740481C1C}">
                <a14:useLocalDpi xmlns:a14="http://schemas.microsoft.com/office/drawing/2010/main" val="0"/>
              </a:ext>
            </a:extLst>
          </a:blip>
          <a:srcRect l="52197" t="30225"/>
          <a:stretch/>
        </p:blipFill>
        <p:spPr bwMode="auto">
          <a:xfrm>
            <a:off x="4776485" y="2000530"/>
            <a:ext cx="3632878" cy="3826754"/>
          </a:xfrm>
          <a:prstGeom prst="rect">
            <a:avLst/>
          </a:prstGeom>
          <a:noFill/>
          <a:ln>
            <a:noFill/>
          </a:ln>
          <a:extLst>
            <a:ext uri="{53640926-AAD7-44d8-BBD7-CCE9431645EC}">
              <a14:shadowObscured xmlns="" xmlns:a14="http://schemas.microsoft.com/office/drawing/2010/main"/>
            </a:ext>
          </a:extLst>
        </p:spPr>
      </p:pic>
      <p:sp>
        <p:nvSpPr>
          <p:cNvPr id="5" name="TextBox 4"/>
          <p:cNvSpPr txBox="1"/>
          <p:nvPr/>
        </p:nvSpPr>
        <p:spPr>
          <a:xfrm>
            <a:off x="5081696" y="5827285"/>
            <a:ext cx="3276859" cy="369332"/>
          </a:xfrm>
          <a:prstGeom prst="rect">
            <a:avLst/>
          </a:prstGeom>
          <a:noFill/>
        </p:spPr>
        <p:txBody>
          <a:bodyPr wrap="none" rtlCol="0">
            <a:spAutoFit/>
          </a:bodyPr>
          <a:lstStyle/>
          <a:p>
            <a:r>
              <a:rPr lang="en-US" dirty="0" smtClean="0">
                <a:latin typeface="Candara" panose="020E0502030303020204" pitchFamily="34" charset="0"/>
              </a:rPr>
              <a:t>Source of Image: Stafford</a:t>
            </a:r>
            <a:r>
              <a:rPr lang="en-US" dirty="0">
                <a:latin typeface="Candara" panose="020E0502030303020204" pitchFamily="34" charset="0"/>
              </a:rPr>
              <a:t>, </a:t>
            </a:r>
            <a:r>
              <a:rPr lang="en-US" dirty="0" smtClean="0">
                <a:latin typeface="Candara" panose="020E0502030303020204" pitchFamily="34" charset="0"/>
              </a:rPr>
              <a:t>2013</a:t>
            </a:r>
            <a:r>
              <a:rPr lang="en-GB" dirty="0" smtClean="0">
                <a:effectLst/>
                <a:latin typeface="Candara" panose="020E0502030303020204" pitchFamily="34" charset="0"/>
              </a:rPr>
              <a:t> </a:t>
            </a:r>
            <a:endParaRPr lang="en-US"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1CF83D07-C333-6245-BE12-D78817B5769D}" type="slidenum">
              <a:rPr lang="en-US" smtClean="0"/>
              <a:t>14</a:t>
            </a:fld>
            <a:endParaRPr lang="en-US" dirty="0"/>
          </a:p>
        </p:txBody>
      </p:sp>
    </p:spTree>
    <p:extLst>
      <p:ext uri="{BB962C8B-B14F-4D97-AF65-F5344CB8AC3E}">
        <p14:creationId xmlns:p14="http://schemas.microsoft.com/office/powerpoint/2010/main" val="39821176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Bahraini Women in the Fine Arts</a:t>
            </a:r>
            <a:r>
              <a:rPr lang="en-US" b="1" dirty="0">
                <a:solidFill>
                  <a:schemeClr val="accent2"/>
                </a:solidFill>
                <a:latin typeface="Candara" panose="020E0502030303020204" pitchFamily="34" charset="0"/>
              </a:rPr>
              <a:t/>
            </a:r>
            <a:br>
              <a:rPr lang="en-US" b="1" dirty="0">
                <a:solidFill>
                  <a:schemeClr val="accent2"/>
                </a:solidFill>
                <a:latin typeface="Candara" panose="020E0502030303020204" pitchFamily="34" charset="0"/>
              </a:rPr>
            </a:br>
            <a:endParaRPr lang="en-US" dirty="0"/>
          </a:p>
        </p:txBody>
      </p:sp>
      <p:sp>
        <p:nvSpPr>
          <p:cNvPr id="3" name="Content Placeholder 2"/>
          <p:cNvSpPr>
            <a:spLocks noGrp="1"/>
          </p:cNvSpPr>
          <p:nvPr>
            <p:ph idx="1"/>
          </p:nvPr>
        </p:nvSpPr>
        <p:spPr>
          <a:xfrm>
            <a:off x="859409" y="1737361"/>
            <a:ext cx="2771788" cy="4558352"/>
          </a:xfrm>
        </p:spPr>
        <p:txBody>
          <a:bodyPr/>
          <a:lstStyle/>
          <a:p>
            <a:r>
              <a:rPr lang="en-US" dirty="0"/>
              <a:t> </a:t>
            </a:r>
            <a:r>
              <a:rPr lang="en-US" sz="2400" dirty="0">
                <a:latin typeface="Candara" panose="020E0502030303020204" pitchFamily="34" charset="0"/>
              </a:rPr>
              <a:t>Mariam received an international recognition after winning in Bahrain’s 38th National Exhibition of Fine Arts, with her famous series “Kill the Muse” </a:t>
            </a:r>
            <a:endParaRPr lang="en-US" dirty="0"/>
          </a:p>
        </p:txBody>
      </p:sp>
      <p:grpSp>
        <p:nvGrpSpPr>
          <p:cNvPr id="8" name="Group 7"/>
          <p:cNvGrpSpPr/>
          <p:nvPr/>
        </p:nvGrpSpPr>
        <p:grpSpPr>
          <a:xfrm>
            <a:off x="3835022" y="1207804"/>
            <a:ext cx="3780429" cy="5370416"/>
            <a:chOff x="3835022" y="1207804"/>
            <a:chExt cx="3780429" cy="5370416"/>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835022" y="1207804"/>
              <a:ext cx="3780429" cy="2508992"/>
            </a:xfrm>
            <a:prstGeom prst="rect">
              <a:avLst/>
            </a:prstGeom>
            <a:noFill/>
            <a:ln>
              <a:noFill/>
            </a:ln>
          </p:spPr>
        </p:pic>
        <p:pic>
          <p:nvPicPr>
            <p:cNvPr id="5" name="Picture 4"/>
            <p:cNvPicPr/>
            <p:nvPr/>
          </p:nvPicPr>
          <p:blipFill rotWithShape="1">
            <a:blip r:embed="rId3">
              <a:extLst>
                <a:ext uri="{28A0092B-C50C-407E-A947-70E740481C1C}">
                  <a14:useLocalDpi xmlns:a14="http://schemas.microsoft.com/office/drawing/2010/main" val="0"/>
                </a:ext>
              </a:extLst>
            </a:blip>
            <a:srcRect t="2762"/>
            <a:stretch/>
          </p:blipFill>
          <p:spPr bwMode="auto">
            <a:xfrm>
              <a:off x="3835022" y="3963487"/>
              <a:ext cx="3780429" cy="2614733"/>
            </a:xfrm>
            <a:prstGeom prst="rect">
              <a:avLst/>
            </a:prstGeom>
            <a:noFill/>
            <a:ln>
              <a:noFill/>
            </a:ln>
            <a:extLst>
              <a:ext uri="{53640926-AAD7-44d8-BBD7-CCE9431645EC}">
                <a14:shadowObscured xmlns="" xmlns:a14="http://schemas.microsoft.com/office/drawing/2010/main"/>
              </a:ext>
            </a:extLst>
          </p:spPr>
        </p:pic>
      </p:grpSp>
      <p:sp>
        <p:nvSpPr>
          <p:cNvPr id="6" name="TextBox 5"/>
          <p:cNvSpPr txBox="1"/>
          <p:nvPr/>
        </p:nvSpPr>
        <p:spPr>
          <a:xfrm>
            <a:off x="430942" y="6000304"/>
            <a:ext cx="3276859" cy="369332"/>
          </a:xfrm>
          <a:prstGeom prst="rect">
            <a:avLst/>
          </a:prstGeom>
          <a:noFill/>
        </p:spPr>
        <p:txBody>
          <a:bodyPr wrap="none" rtlCol="0">
            <a:spAutoFit/>
          </a:bodyPr>
          <a:lstStyle/>
          <a:p>
            <a:r>
              <a:rPr lang="en-US" dirty="0" smtClean="0">
                <a:latin typeface="Candara" panose="020E0502030303020204" pitchFamily="34" charset="0"/>
              </a:rPr>
              <a:t>Source of Image: Stafford</a:t>
            </a:r>
            <a:r>
              <a:rPr lang="en-US" dirty="0">
                <a:latin typeface="Candara" panose="020E0502030303020204" pitchFamily="34" charset="0"/>
              </a:rPr>
              <a:t>, </a:t>
            </a:r>
            <a:r>
              <a:rPr lang="en-US" dirty="0" smtClean="0">
                <a:latin typeface="Candara" panose="020E0502030303020204" pitchFamily="34" charset="0"/>
              </a:rPr>
              <a:t>2013</a:t>
            </a:r>
            <a:r>
              <a:rPr lang="en-GB" dirty="0" smtClean="0">
                <a:effectLst/>
                <a:latin typeface="Candara" panose="020E0502030303020204" pitchFamily="34" charset="0"/>
              </a:rPr>
              <a:t> </a:t>
            </a:r>
            <a:endParaRPr lang="en-US" dirty="0">
              <a:latin typeface="Candara" panose="020E0502030303020204" pitchFamily="34" charset="0"/>
            </a:endParaRPr>
          </a:p>
        </p:txBody>
      </p:sp>
      <p:sp>
        <p:nvSpPr>
          <p:cNvPr id="7" name="Slide Number Placeholder 6"/>
          <p:cNvSpPr>
            <a:spLocks noGrp="1"/>
          </p:cNvSpPr>
          <p:nvPr>
            <p:ph type="sldNum" sz="quarter" idx="12"/>
          </p:nvPr>
        </p:nvSpPr>
        <p:spPr/>
        <p:txBody>
          <a:bodyPr/>
          <a:lstStyle/>
          <a:p>
            <a:fld id="{1CF83D07-C333-6245-BE12-D78817B5769D}" type="slidenum">
              <a:rPr lang="en-US" smtClean="0"/>
              <a:t>15</a:t>
            </a:fld>
            <a:endParaRPr lang="en-US" dirty="0"/>
          </a:p>
        </p:txBody>
      </p:sp>
    </p:spTree>
    <p:extLst>
      <p:ext uri="{BB962C8B-B14F-4D97-AF65-F5344CB8AC3E}">
        <p14:creationId xmlns:p14="http://schemas.microsoft.com/office/powerpoint/2010/main" val="1269553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latin typeface="Candara" panose="020E0502030303020204" pitchFamily="34" charset="0"/>
              </a:rPr>
              <a:t>Bahraini Women in Interior </a:t>
            </a:r>
            <a:r>
              <a:rPr lang="en-US" sz="3600" b="1" dirty="0" smtClean="0">
                <a:solidFill>
                  <a:schemeClr val="accent2"/>
                </a:solidFill>
                <a:latin typeface="Candara" panose="020E0502030303020204" pitchFamily="34" charset="0"/>
              </a:rPr>
              <a:t>Design </a:t>
            </a:r>
            <a:endParaRPr lang="en-US" sz="36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771100" y="1780734"/>
            <a:ext cx="3446060" cy="4456290"/>
          </a:xfrm>
        </p:spPr>
        <p:txBody>
          <a:bodyPr>
            <a:normAutofit fontScale="92500" lnSpcReduction="20000"/>
          </a:bodyPr>
          <a:lstStyle/>
          <a:p>
            <a:endParaRPr lang="en-GB" dirty="0" smtClean="0"/>
          </a:p>
          <a:p>
            <a:r>
              <a:rPr lang="en-GB" sz="3200" b="1" dirty="0" smtClean="0">
                <a:solidFill>
                  <a:schemeClr val="accent2"/>
                </a:solidFill>
                <a:latin typeface="Candara" panose="020E0502030303020204" pitchFamily="34" charset="0"/>
              </a:rPr>
              <a:t>Ghada </a:t>
            </a:r>
            <a:r>
              <a:rPr lang="en-GB" sz="3200" b="1" dirty="0" smtClean="0">
                <a:solidFill>
                  <a:schemeClr val="accent2"/>
                </a:solidFill>
                <a:latin typeface="Candara" panose="020E0502030303020204" pitchFamily="34" charset="0"/>
              </a:rPr>
              <a:t>Al Sayed </a:t>
            </a:r>
            <a:endParaRPr lang="en-GB" sz="3200" b="1" dirty="0" smtClean="0">
              <a:solidFill>
                <a:schemeClr val="accent2"/>
              </a:solidFill>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May be considered a </a:t>
            </a:r>
            <a:r>
              <a:rPr lang="en-US" sz="2600" dirty="0" smtClean="0">
                <a:latin typeface="Candara" panose="020E0502030303020204" pitchFamily="34" charset="0"/>
              </a:rPr>
              <a:t>Pioneer Woman Interior Designer in Bahrain.</a:t>
            </a:r>
          </a:p>
          <a:p>
            <a:pPr>
              <a:buFont typeface="Wingdings" panose="05000000000000000000" pitchFamily="2" charset="2"/>
              <a:buChar char="§"/>
            </a:pPr>
            <a:r>
              <a:rPr lang="en-US" sz="2600" dirty="0" smtClean="0">
                <a:latin typeface="Candara" panose="020E0502030303020204" pitchFamily="34" charset="0"/>
              </a:rPr>
              <a:t>Founder </a:t>
            </a:r>
            <a:r>
              <a:rPr lang="en-US" sz="2600" dirty="0">
                <a:latin typeface="Candara" panose="020E0502030303020204" pitchFamily="34" charset="0"/>
              </a:rPr>
              <a:t>of Horizon Interiors introduced in 1996.</a:t>
            </a:r>
            <a:r>
              <a:rPr lang="en-GB" sz="2600" dirty="0">
                <a:latin typeface="Candara" panose="020E0502030303020204" pitchFamily="34" charset="0"/>
              </a:rPr>
              <a:t> </a:t>
            </a:r>
            <a:endParaRPr lang="en-GB"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Master </a:t>
            </a:r>
            <a:r>
              <a:rPr lang="en-US" sz="2600" dirty="0">
                <a:latin typeface="Candara" panose="020E0502030303020204" pitchFamily="34" charset="0"/>
              </a:rPr>
              <a:t>Degree in Business Administration, a Bachelor Degree in Interior design and a Bachelor Degree in Computer Science.</a:t>
            </a:r>
            <a:r>
              <a:rPr lang="en-GB" sz="2600" dirty="0">
                <a:latin typeface="Candara" panose="020E0502030303020204" pitchFamily="34" charset="0"/>
              </a:rPr>
              <a:t> </a:t>
            </a:r>
            <a:endParaRPr lang="en-US" sz="2600" dirty="0" smtClean="0">
              <a:latin typeface="Candara" panose="020E0502030303020204" pitchFamily="34" charset="0"/>
            </a:endParaRPr>
          </a:p>
          <a:p>
            <a:pPr>
              <a:buFont typeface="Wingdings" panose="05000000000000000000" pitchFamily="2" charset="2"/>
              <a:buChar char="§"/>
            </a:pPr>
            <a:endParaRPr lang="en-US" dirty="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4244454" y="1944510"/>
            <a:ext cx="3112303" cy="3924027"/>
          </a:xfrm>
          <a:prstGeom prst="rect">
            <a:avLst/>
          </a:prstGeom>
          <a:noFill/>
          <a:ln>
            <a:noFill/>
          </a:ln>
        </p:spPr>
      </p:pic>
      <p:sp>
        <p:nvSpPr>
          <p:cNvPr id="5" name="TextBox 4"/>
          <p:cNvSpPr txBox="1"/>
          <p:nvPr/>
        </p:nvSpPr>
        <p:spPr>
          <a:xfrm>
            <a:off x="4039740" y="6020684"/>
            <a:ext cx="3317017" cy="369332"/>
          </a:xfrm>
          <a:prstGeom prst="rect">
            <a:avLst/>
          </a:prstGeom>
          <a:noFill/>
        </p:spPr>
        <p:txBody>
          <a:bodyPr wrap="square" rtlCol="0">
            <a:spAutoFit/>
          </a:bodyPr>
          <a:lstStyle/>
          <a:p>
            <a:r>
              <a:rPr lang="en-US" dirty="0" smtClean="0">
                <a:latin typeface="Candara" panose="020E0502030303020204" pitchFamily="34" charset="0"/>
              </a:rPr>
              <a:t>Source of </a:t>
            </a:r>
            <a:r>
              <a:rPr lang="en-US" dirty="0" smtClean="0">
                <a:latin typeface="Candara" panose="020E0502030303020204" pitchFamily="34" charset="0"/>
              </a:rPr>
              <a:t>Image: Facebook</a:t>
            </a:r>
            <a:r>
              <a:rPr lang="en-US" dirty="0">
                <a:latin typeface="Candara" panose="020E0502030303020204" pitchFamily="34" charset="0"/>
              </a:rPr>
              <a:t>, </a:t>
            </a:r>
            <a:r>
              <a:rPr lang="en-US" dirty="0" smtClean="0">
                <a:latin typeface="Candara" panose="020E0502030303020204" pitchFamily="34" charset="0"/>
              </a:rPr>
              <a:t>2011</a:t>
            </a:r>
            <a:r>
              <a:rPr lang="en-GB" dirty="0" smtClean="0">
                <a:effectLst/>
                <a:latin typeface="Candara" panose="020E0502030303020204" pitchFamily="34" charset="0"/>
              </a:rPr>
              <a:t> </a:t>
            </a:r>
            <a:endParaRPr lang="en-US"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1CF83D07-C333-6245-BE12-D78817B5769D}" type="slidenum">
              <a:rPr lang="en-US" smtClean="0"/>
              <a:t>16</a:t>
            </a:fld>
            <a:endParaRPr lang="en-US" dirty="0"/>
          </a:p>
        </p:txBody>
      </p:sp>
    </p:spTree>
    <p:extLst>
      <p:ext uri="{BB962C8B-B14F-4D97-AF65-F5344CB8AC3E}">
        <p14:creationId xmlns:p14="http://schemas.microsoft.com/office/powerpoint/2010/main" val="424702860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63774"/>
            <a:ext cx="7543800" cy="1573588"/>
          </a:xfrm>
        </p:spPr>
        <p:txBody>
          <a:bodyPr>
            <a:normAutofit/>
          </a:bodyPr>
          <a:lstStyle/>
          <a:p>
            <a:r>
              <a:rPr lang="en-GB" sz="3200" b="1" dirty="0">
                <a:solidFill>
                  <a:schemeClr val="accent2"/>
                </a:solidFill>
                <a:latin typeface="Candara" panose="020E0502030303020204" pitchFamily="34" charset="0"/>
              </a:rPr>
              <a:t>Ghada Al Sayed </a:t>
            </a:r>
            <a:r>
              <a:rPr lang="en-GB" sz="3200" b="1" dirty="0" smtClean="0">
                <a:solidFill>
                  <a:schemeClr val="accent2"/>
                </a:solidFill>
                <a:latin typeface="Candara" panose="020E0502030303020204" pitchFamily="34" charset="0"/>
              </a:rPr>
              <a:t/>
            </a:r>
            <a:br>
              <a:rPr lang="en-GB" sz="3200" b="1" dirty="0" smtClean="0">
                <a:solidFill>
                  <a:schemeClr val="accent2"/>
                </a:solidFill>
                <a:latin typeface="Candara" panose="020E0502030303020204" pitchFamily="34" charset="0"/>
              </a:rPr>
            </a:br>
            <a:r>
              <a:rPr lang="en-GB" sz="3200" b="1" dirty="0" smtClean="0">
                <a:solidFill>
                  <a:schemeClr val="accent2"/>
                </a:solidFill>
                <a:latin typeface="Candara" panose="020E0502030303020204" pitchFamily="34" charset="0"/>
              </a:rPr>
              <a:t/>
            </a:r>
            <a:br>
              <a:rPr lang="en-GB" sz="3200" b="1" dirty="0" smtClean="0">
                <a:solidFill>
                  <a:schemeClr val="accent2"/>
                </a:solidFill>
                <a:latin typeface="Candara" panose="020E0502030303020204" pitchFamily="34" charset="0"/>
              </a:rPr>
            </a:br>
            <a:endParaRPr lang="en-GB" b="1" dirty="0">
              <a:solidFill>
                <a:schemeClr val="accent2"/>
              </a:solidFill>
              <a:latin typeface="Candara" panose="020E0502030303020204" pitchFamily="34" charset="0"/>
            </a:endParaRPr>
          </a:p>
        </p:txBody>
      </p:sp>
      <p:grpSp>
        <p:nvGrpSpPr>
          <p:cNvPr id="4" name="Group 3"/>
          <p:cNvGrpSpPr/>
          <p:nvPr/>
        </p:nvGrpSpPr>
        <p:grpSpPr>
          <a:xfrm>
            <a:off x="821585" y="883132"/>
            <a:ext cx="6615922" cy="5411997"/>
            <a:chOff x="821585" y="883132"/>
            <a:chExt cx="6615922" cy="5411997"/>
          </a:xfrm>
        </p:grpSpPr>
        <p:pic>
          <p:nvPicPr>
            <p:cNvPr id="6" name="Picture 5" descr="Screen shot 2015-12-13 at 17.53.54.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21585" y="3780431"/>
              <a:ext cx="6615922" cy="2514698"/>
            </a:xfrm>
            <a:prstGeom prst="rect">
              <a:avLst/>
            </a:prstGeom>
          </p:spPr>
        </p:pic>
        <p:pic>
          <p:nvPicPr>
            <p:cNvPr id="7" name="Picture 6" descr="Screen shot 2015-12-13 at 18.00.03.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89672" y="883132"/>
              <a:ext cx="6535672" cy="2774468"/>
            </a:xfrm>
            <a:prstGeom prst="rect">
              <a:avLst/>
            </a:prstGeom>
          </p:spPr>
        </p:pic>
      </p:grpSp>
      <p:sp>
        <p:nvSpPr>
          <p:cNvPr id="5" name="TextBox 4"/>
          <p:cNvSpPr txBox="1"/>
          <p:nvPr/>
        </p:nvSpPr>
        <p:spPr>
          <a:xfrm>
            <a:off x="1418797" y="6295129"/>
            <a:ext cx="4225837" cy="369332"/>
          </a:xfrm>
          <a:prstGeom prst="rect">
            <a:avLst/>
          </a:prstGeom>
          <a:noFill/>
        </p:spPr>
        <p:txBody>
          <a:bodyPr wrap="none" rtlCol="0">
            <a:spAutoFit/>
          </a:bodyPr>
          <a:lstStyle/>
          <a:p>
            <a:r>
              <a:rPr lang="en-US" dirty="0" smtClean="0">
                <a:latin typeface="Candara" panose="020E0502030303020204" pitchFamily="34" charset="0"/>
              </a:rPr>
              <a:t>Source of Image: Horizon </a:t>
            </a:r>
            <a:r>
              <a:rPr lang="en-US" dirty="0">
                <a:latin typeface="Candara" panose="020E0502030303020204" pitchFamily="34" charset="0"/>
              </a:rPr>
              <a:t>Interiors, </a:t>
            </a:r>
            <a:r>
              <a:rPr lang="en-US" dirty="0" smtClean="0">
                <a:latin typeface="Candara" panose="020E0502030303020204" pitchFamily="34" charset="0"/>
              </a:rPr>
              <a:t>2008</a:t>
            </a:r>
            <a:r>
              <a:rPr lang="en-GB" dirty="0" smtClean="0">
                <a:effectLst/>
                <a:latin typeface="Candara" panose="020E0502030303020204" pitchFamily="34" charset="0"/>
              </a:rPr>
              <a:t> </a:t>
            </a:r>
            <a:r>
              <a:rPr lang="en-US" dirty="0" smtClean="0">
                <a:latin typeface="Candara" panose="020E0502030303020204" pitchFamily="34" charset="0"/>
              </a:rPr>
              <a:t> </a:t>
            </a:r>
            <a:endParaRPr lang="en-US" dirty="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1CF83D07-C333-6245-BE12-D78817B5769D}" type="slidenum">
              <a:rPr lang="en-US" smtClean="0"/>
              <a:t>17</a:t>
            </a:fld>
            <a:endParaRPr lang="en-US" dirty="0"/>
          </a:p>
        </p:txBody>
      </p:sp>
    </p:spTree>
    <p:extLst>
      <p:ext uri="{BB962C8B-B14F-4D97-AF65-F5344CB8AC3E}">
        <p14:creationId xmlns:p14="http://schemas.microsoft.com/office/powerpoint/2010/main" val="4567844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590" y="286604"/>
            <a:ext cx="7543800" cy="1450757"/>
          </a:xfrm>
        </p:spPr>
        <p:txBody>
          <a:bodyPr>
            <a:normAutofit/>
          </a:bodyPr>
          <a:lstStyle/>
          <a:p>
            <a:r>
              <a:rPr lang="en-US" sz="3600" b="1" dirty="0">
                <a:solidFill>
                  <a:schemeClr val="accent2"/>
                </a:solidFill>
                <a:latin typeface="Candara" panose="020E0502030303020204" pitchFamily="34" charset="0"/>
              </a:rPr>
              <a:t>Bahraini Women in Interior Design </a:t>
            </a:r>
            <a:r>
              <a:rPr lang="en-US" sz="3600" b="1" dirty="0" smtClean="0">
                <a:solidFill>
                  <a:schemeClr val="accent2"/>
                </a:solidFill>
                <a:latin typeface="Candara" panose="020E0502030303020204" pitchFamily="34" charset="0"/>
              </a:rPr>
              <a:t/>
            </a:r>
            <a:br>
              <a:rPr lang="en-US" sz="3600" b="1" dirty="0" smtClean="0">
                <a:solidFill>
                  <a:schemeClr val="accent2"/>
                </a:solidFill>
                <a:latin typeface="Candara" panose="020E0502030303020204" pitchFamily="34" charset="0"/>
              </a:rPr>
            </a:br>
            <a:endParaRPr lang="en-US" sz="3600" dirty="0"/>
          </a:p>
        </p:txBody>
      </p:sp>
      <p:sp>
        <p:nvSpPr>
          <p:cNvPr id="3" name="Content Placeholder 2"/>
          <p:cNvSpPr>
            <a:spLocks noGrp="1"/>
          </p:cNvSpPr>
          <p:nvPr>
            <p:ph idx="1"/>
          </p:nvPr>
        </p:nvSpPr>
        <p:spPr>
          <a:xfrm>
            <a:off x="457200" y="1737361"/>
            <a:ext cx="4500737" cy="4653640"/>
          </a:xfrm>
        </p:spPr>
        <p:txBody>
          <a:bodyPr>
            <a:noAutofit/>
          </a:bodyPr>
          <a:lstStyle/>
          <a:p>
            <a:r>
              <a:rPr lang="en-US" sz="3200" b="1" dirty="0" smtClean="0">
                <a:solidFill>
                  <a:schemeClr val="accent2"/>
                </a:solidFill>
                <a:latin typeface="Candara" panose="020E0502030303020204" pitchFamily="34" charset="0"/>
              </a:rPr>
              <a:t>Maryam </a:t>
            </a:r>
            <a:r>
              <a:rPr lang="en-US" sz="3200" b="1" dirty="0">
                <a:solidFill>
                  <a:schemeClr val="accent2"/>
                </a:solidFill>
                <a:latin typeface="Candara" panose="020E0502030303020204" pitchFamily="34" charset="0"/>
              </a:rPr>
              <a:t>Khalid Al </a:t>
            </a:r>
            <a:r>
              <a:rPr lang="en-US" sz="3200" b="1" dirty="0" smtClean="0">
                <a:solidFill>
                  <a:schemeClr val="accent2"/>
                </a:solidFill>
                <a:latin typeface="Candara" panose="020E0502030303020204" pitchFamily="34" charset="0"/>
              </a:rPr>
              <a:t>Awadhi</a:t>
            </a:r>
          </a:p>
          <a:p>
            <a:r>
              <a:rPr lang="en-US" sz="2400" dirty="0" smtClean="0">
                <a:latin typeface="Candara" panose="020E0502030303020204" pitchFamily="34" charset="0"/>
              </a:rPr>
              <a:t>A young Bahraini </a:t>
            </a:r>
            <a:r>
              <a:rPr lang="en-US" sz="2400" dirty="0">
                <a:latin typeface="Candara" panose="020E0502030303020204" pitchFamily="34" charset="0"/>
              </a:rPr>
              <a:t>Interior Designer. </a:t>
            </a:r>
            <a:endParaRPr lang="en-US" sz="2400" dirty="0" smtClean="0">
              <a:latin typeface="Candara" panose="020E0502030303020204" pitchFamily="34" charset="0"/>
            </a:endParaRPr>
          </a:p>
          <a:p>
            <a:r>
              <a:rPr lang="en-US" sz="2400" dirty="0" smtClean="0">
                <a:latin typeface="Candara" panose="020E0502030303020204" pitchFamily="34" charset="0"/>
              </a:rPr>
              <a:t>She </a:t>
            </a:r>
            <a:r>
              <a:rPr lang="en-US" sz="2400" dirty="0">
                <a:latin typeface="Candara" panose="020E0502030303020204" pitchFamily="34" charset="0"/>
              </a:rPr>
              <a:t>introduced </a:t>
            </a:r>
            <a:r>
              <a:rPr lang="en-US" sz="2400" dirty="0" smtClean="0">
                <a:latin typeface="Candara" panose="020E0502030303020204" pitchFamily="34" charset="0"/>
              </a:rPr>
              <a:t>Rooms BH </a:t>
            </a:r>
            <a:r>
              <a:rPr lang="en-US" sz="2400" dirty="0">
                <a:latin typeface="Candara" panose="020E0502030303020204" pitchFamily="34" charset="0"/>
              </a:rPr>
              <a:t>in 2015</a:t>
            </a:r>
            <a:r>
              <a:rPr lang="en-US" sz="2400" dirty="0" smtClean="0">
                <a:latin typeface="Candara" panose="020E0502030303020204" pitchFamily="34" charset="0"/>
              </a:rPr>
              <a:t>.</a:t>
            </a:r>
          </a:p>
          <a:p>
            <a:r>
              <a:rPr lang="en-US" sz="2400" dirty="0" smtClean="0">
                <a:latin typeface="Candara" panose="020E0502030303020204" pitchFamily="34" charset="0"/>
              </a:rPr>
              <a:t>She </a:t>
            </a:r>
            <a:r>
              <a:rPr lang="en-US" sz="2400" dirty="0">
                <a:latin typeface="Candara" panose="020E0502030303020204" pitchFamily="34" charset="0"/>
              </a:rPr>
              <a:t>manages her company alone and collaborates with other freelance designers when needed. </a:t>
            </a:r>
            <a:endParaRPr lang="en-US" sz="2400" dirty="0" smtClean="0">
              <a:latin typeface="Candara" panose="020E0502030303020204" pitchFamily="34" charset="0"/>
            </a:endParaRPr>
          </a:p>
          <a:p>
            <a:r>
              <a:rPr lang="en-US" sz="2400" dirty="0" smtClean="0">
                <a:latin typeface="Candara" panose="020E0502030303020204" pitchFamily="34" charset="0"/>
              </a:rPr>
              <a:t>Received financial </a:t>
            </a:r>
            <a:r>
              <a:rPr lang="en-US" sz="2400" dirty="0">
                <a:latin typeface="Candara" panose="020E0502030303020204" pitchFamily="34" charset="0"/>
              </a:rPr>
              <a:t>support through Tamkeen. </a:t>
            </a:r>
            <a:endParaRPr lang="en-US" sz="2400" dirty="0" smtClean="0">
              <a:latin typeface="Candara" panose="020E0502030303020204" pitchFamily="34" charset="0"/>
            </a:endParaRPr>
          </a:p>
          <a:p>
            <a:endParaRPr lang="en-US" sz="2200" dirty="0" smtClean="0"/>
          </a:p>
        </p:txBody>
      </p:sp>
      <p:grpSp>
        <p:nvGrpSpPr>
          <p:cNvPr id="5" name="Group 4"/>
          <p:cNvGrpSpPr/>
          <p:nvPr/>
        </p:nvGrpSpPr>
        <p:grpSpPr>
          <a:xfrm>
            <a:off x="4957938" y="1473958"/>
            <a:ext cx="3940401" cy="4836153"/>
            <a:chOff x="4957938" y="1473958"/>
            <a:chExt cx="3940401" cy="4836153"/>
          </a:xfrm>
        </p:grpSpPr>
        <p:pic>
          <p:nvPicPr>
            <p:cNvPr id="7" name="Picture 6"/>
            <p:cNvPicPr/>
            <p:nvPr/>
          </p:nvPicPr>
          <p:blipFill>
            <a:blip r:embed="rId2">
              <a:extLst>
                <a:ext uri="{28A0092B-C50C-407E-A947-70E740481C1C}">
                  <a14:useLocalDpi xmlns:a14="http://schemas.microsoft.com/office/drawing/2010/main" val="0"/>
                </a:ext>
              </a:extLst>
            </a:blip>
            <a:srcRect/>
            <a:stretch>
              <a:fillRect/>
            </a:stretch>
          </p:blipFill>
          <p:spPr bwMode="auto">
            <a:xfrm>
              <a:off x="4957939" y="1473958"/>
              <a:ext cx="3408820" cy="4466820"/>
            </a:xfrm>
            <a:prstGeom prst="rect">
              <a:avLst/>
            </a:prstGeom>
            <a:noFill/>
            <a:ln>
              <a:noFill/>
            </a:ln>
          </p:spPr>
        </p:pic>
        <p:sp>
          <p:nvSpPr>
            <p:cNvPr id="8" name="TextBox 7"/>
            <p:cNvSpPr txBox="1"/>
            <p:nvPr/>
          </p:nvSpPr>
          <p:spPr>
            <a:xfrm>
              <a:off x="4957938" y="5940779"/>
              <a:ext cx="3940401" cy="369332"/>
            </a:xfrm>
            <a:prstGeom prst="rect">
              <a:avLst/>
            </a:prstGeom>
            <a:noFill/>
          </p:spPr>
          <p:txBody>
            <a:bodyPr wrap="square" rtlCol="0">
              <a:spAutoFit/>
            </a:bodyPr>
            <a:lstStyle/>
            <a:p>
              <a:r>
                <a:rPr lang="en-US" dirty="0" smtClean="0">
                  <a:latin typeface="Candara" panose="020E0502030303020204" pitchFamily="34" charset="0"/>
                </a:rPr>
                <a:t>Source of Image: Room </a:t>
              </a:r>
              <a:r>
                <a:rPr lang="en-US" dirty="0">
                  <a:latin typeface="Candara" panose="020E0502030303020204" pitchFamily="34" charset="0"/>
                </a:rPr>
                <a:t>Bahrain, </a:t>
              </a:r>
              <a:r>
                <a:rPr lang="en-US" dirty="0" smtClean="0">
                  <a:latin typeface="Candara" panose="020E0502030303020204" pitchFamily="34" charset="0"/>
                </a:rPr>
                <a:t>2015</a:t>
              </a:r>
              <a:endParaRPr lang="en-US" dirty="0" smtClean="0">
                <a:latin typeface="Candara" panose="020E0502030303020204" pitchFamily="34" charset="0"/>
              </a:endParaRPr>
            </a:p>
          </p:txBody>
        </p:sp>
      </p:grpSp>
      <p:sp>
        <p:nvSpPr>
          <p:cNvPr id="4" name="Slide Number Placeholder 3"/>
          <p:cNvSpPr>
            <a:spLocks noGrp="1"/>
          </p:cNvSpPr>
          <p:nvPr>
            <p:ph type="sldNum" sz="quarter" idx="12"/>
          </p:nvPr>
        </p:nvSpPr>
        <p:spPr/>
        <p:txBody>
          <a:bodyPr/>
          <a:lstStyle/>
          <a:p>
            <a:fld id="{1CF83D07-C333-6245-BE12-D78817B5769D}" type="slidenum">
              <a:rPr lang="en-US" smtClean="0"/>
              <a:t>18</a:t>
            </a:fld>
            <a:endParaRPr lang="en-US" dirty="0"/>
          </a:p>
        </p:txBody>
      </p:sp>
    </p:spTree>
    <p:extLst>
      <p:ext uri="{BB962C8B-B14F-4D97-AF65-F5344CB8AC3E}">
        <p14:creationId xmlns:p14="http://schemas.microsoft.com/office/powerpoint/2010/main" val="3709254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par>
                                <p:cTn id="18" presetID="9" presetClass="entr" presetSubtype="0" fill="hold"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par>
                                <p:cTn id="21" presetID="9" presetClass="entr" presetSubtype="0"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xit" presetSubtype="0" fill="hold" nodeType="clickEffect">
                                  <p:stCondLst>
                                    <p:cond delay="0"/>
                                  </p:stCondLst>
                                  <p:childTnLst>
                                    <p:animEffect transition="out" filter="dissolve">
                                      <p:cBhvr>
                                        <p:cTn id="27" dur="500"/>
                                        <p:tgtEl>
                                          <p:spTgt spid="3">
                                            <p:txEl>
                                              <p:pRg st="0" end="0"/>
                                            </p:txEl>
                                          </p:spTgt>
                                        </p:tgtEl>
                                      </p:cBhvr>
                                    </p:animEffect>
                                    <p:set>
                                      <p:cBhvr>
                                        <p:cTn id="28"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xit" presetSubtype="0" fill="hold" nodeType="clickEffect">
                                  <p:stCondLst>
                                    <p:cond delay="0"/>
                                  </p:stCondLst>
                                  <p:childTnLst>
                                    <p:animEffect transition="out" filter="dissolve">
                                      <p:cBhvr>
                                        <p:cTn id="32" dur="500"/>
                                        <p:tgtEl>
                                          <p:spTgt spid="3">
                                            <p:txEl>
                                              <p:pRg st="1" end="1"/>
                                            </p:txEl>
                                          </p:spTgt>
                                        </p:tgtEl>
                                      </p:cBhvr>
                                    </p:animEffect>
                                    <p:set>
                                      <p:cBhvr>
                                        <p:cTn id="33" dur="1" fill="hold">
                                          <p:stCondLst>
                                            <p:cond delay="499"/>
                                          </p:stCondLst>
                                        </p:cTn>
                                        <p:tgtEl>
                                          <p:spTgt spid="3">
                                            <p:txEl>
                                              <p:pRg st="1" end="1"/>
                                            </p:txEl>
                                          </p:spTgt>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nodeType="clickEffect">
                                  <p:stCondLst>
                                    <p:cond delay="0"/>
                                  </p:stCondLst>
                                  <p:childTnLst>
                                    <p:animEffect transition="out" filter="dissolve">
                                      <p:cBhvr>
                                        <p:cTn id="37" dur="500"/>
                                        <p:tgtEl>
                                          <p:spTgt spid="3">
                                            <p:txEl>
                                              <p:pRg st="2" end="2"/>
                                            </p:txEl>
                                          </p:spTgt>
                                        </p:tgtEl>
                                      </p:cBhvr>
                                    </p:animEffect>
                                    <p:set>
                                      <p:cBhvr>
                                        <p:cTn id="38" dur="1" fill="hold">
                                          <p:stCondLst>
                                            <p:cond delay="499"/>
                                          </p:stCondLst>
                                        </p:cTn>
                                        <p:tgtEl>
                                          <p:spTgt spid="3">
                                            <p:txEl>
                                              <p:pRg st="2" end="2"/>
                                            </p:txEl>
                                          </p:spTgt>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3">
                                            <p:txEl>
                                              <p:pRg st="3" end="3"/>
                                            </p:txEl>
                                          </p:spTgt>
                                        </p:tgtEl>
                                      </p:cBhvr>
                                    </p:animEffect>
                                    <p:set>
                                      <p:cBhvr>
                                        <p:cTn id="41" dur="1" fill="hold">
                                          <p:stCondLst>
                                            <p:cond delay="499"/>
                                          </p:stCondLst>
                                        </p:cTn>
                                        <p:tgtEl>
                                          <p:spTgt spid="3">
                                            <p:txEl>
                                              <p:pRg st="3" end="3"/>
                                            </p:txEl>
                                          </p:spTgt>
                                        </p:tgtEl>
                                        <p:attrNameLst>
                                          <p:attrName>style.visibility</p:attrName>
                                        </p:attrNameLst>
                                      </p:cBhvr>
                                      <p:to>
                                        <p:strVal val="hidden"/>
                                      </p:to>
                                    </p:set>
                                  </p:childTnLst>
                                </p:cTn>
                              </p:par>
                              <p:par>
                                <p:cTn id="42" presetID="9" presetClass="exit" presetSubtype="0" fill="hold" nodeType="withEffect">
                                  <p:stCondLst>
                                    <p:cond delay="0"/>
                                  </p:stCondLst>
                                  <p:childTnLst>
                                    <p:animEffect transition="out" filter="dissolve">
                                      <p:cBhvr>
                                        <p:cTn id="43" dur="500"/>
                                        <p:tgtEl>
                                          <p:spTgt spid="3">
                                            <p:txEl>
                                              <p:pRg st="4" end="4"/>
                                            </p:txEl>
                                          </p:spTgt>
                                        </p:tgtEl>
                                      </p:cBhvr>
                                    </p:animEffect>
                                    <p:set>
                                      <p:cBhvr>
                                        <p:cTn id="44" dur="1" fill="hold">
                                          <p:stCondLst>
                                            <p:cond delay="499"/>
                                          </p:stCondLst>
                                        </p:cTn>
                                        <p:tgtEl>
                                          <p:spTgt spid="3">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2"/>
                </a:solidFill>
                <a:latin typeface="Candara" panose="020E0502030303020204" pitchFamily="34" charset="0"/>
              </a:rPr>
              <a:t>Maryam Khalid Al </a:t>
            </a:r>
            <a:r>
              <a:rPr lang="en-US" sz="3200" b="1" dirty="0" smtClean="0">
                <a:solidFill>
                  <a:schemeClr val="accent2"/>
                </a:solidFill>
                <a:latin typeface="Candara" panose="020E0502030303020204" pitchFamily="34" charset="0"/>
              </a:rPr>
              <a:t>Awadhi</a:t>
            </a:r>
            <a:br>
              <a:rPr lang="en-US" sz="3200" b="1" dirty="0" smtClean="0">
                <a:solidFill>
                  <a:schemeClr val="accent2"/>
                </a:solidFill>
                <a:latin typeface="Candara" panose="020E0502030303020204" pitchFamily="34" charset="0"/>
              </a:rPr>
            </a:br>
            <a:r>
              <a:rPr lang="en-US" sz="3200" b="1" dirty="0">
                <a:solidFill>
                  <a:schemeClr val="accent2"/>
                </a:solidFill>
                <a:latin typeface="Candara" panose="020E0502030303020204" pitchFamily="34" charset="0"/>
              </a:rPr>
              <a:t/>
            </a:r>
            <a:br>
              <a:rPr lang="en-US" sz="3200" b="1" dirty="0">
                <a:solidFill>
                  <a:schemeClr val="accent2"/>
                </a:solidFill>
                <a:latin typeface="Candara" panose="020E0502030303020204" pitchFamily="34" charset="0"/>
              </a:rPr>
            </a:br>
            <a:endParaRPr lang="en-US" sz="3200" b="1" dirty="0">
              <a:solidFill>
                <a:schemeClr val="accent2"/>
              </a:solidFill>
              <a:latin typeface="Candara" panose="020E0502030303020204" pitchFamily="34" charset="0"/>
            </a:endParaRPr>
          </a:p>
        </p:txBody>
      </p:sp>
      <p:grpSp>
        <p:nvGrpSpPr>
          <p:cNvPr id="7" name="Group 6"/>
          <p:cNvGrpSpPr/>
          <p:nvPr/>
        </p:nvGrpSpPr>
        <p:grpSpPr>
          <a:xfrm>
            <a:off x="1658586" y="1078173"/>
            <a:ext cx="5145179" cy="5377406"/>
            <a:chOff x="1658586" y="1078173"/>
            <a:chExt cx="5145179" cy="5377406"/>
          </a:xfrm>
        </p:grpSpPr>
        <p:pic>
          <p:nvPicPr>
            <p:cNvPr id="4" name="Picture 3" descr="Screen shot 2015-12-13 at 16.13.13.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658586" y="1078173"/>
              <a:ext cx="5134728" cy="2593074"/>
            </a:xfrm>
            <a:prstGeom prst="rect">
              <a:avLst/>
            </a:prstGeom>
          </p:spPr>
        </p:pic>
        <p:pic>
          <p:nvPicPr>
            <p:cNvPr id="5" name="Picture 4" descr="Screen shot 2015-12-13 at 16.28.4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62400" y="3889612"/>
              <a:ext cx="5141365" cy="2565967"/>
            </a:xfrm>
            <a:prstGeom prst="rect">
              <a:avLst/>
            </a:prstGeom>
          </p:spPr>
        </p:pic>
      </p:grpSp>
      <p:sp>
        <p:nvSpPr>
          <p:cNvPr id="6" name="TextBox 5"/>
          <p:cNvSpPr txBox="1"/>
          <p:nvPr/>
        </p:nvSpPr>
        <p:spPr>
          <a:xfrm>
            <a:off x="608251" y="6455579"/>
            <a:ext cx="3986609" cy="369332"/>
          </a:xfrm>
          <a:prstGeom prst="rect">
            <a:avLst/>
          </a:prstGeom>
          <a:noFill/>
        </p:spPr>
        <p:txBody>
          <a:bodyPr wrap="square" rtlCol="0">
            <a:spAutoFit/>
          </a:bodyPr>
          <a:lstStyle/>
          <a:p>
            <a:r>
              <a:rPr lang="en-US" dirty="0" smtClean="0">
                <a:latin typeface="Candara" panose="020E0502030303020204" pitchFamily="34" charset="0"/>
              </a:rPr>
              <a:t>Source of Image: Room </a:t>
            </a:r>
            <a:r>
              <a:rPr lang="en-US" dirty="0">
                <a:latin typeface="Candara" panose="020E0502030303020204" pitchFamily="34" charset="0"/>
              </a:rPr>
              <a:t>Bahrain, </a:t>
            </a:r>
            <a:r>
              <a:rPr lang="en-US" dirty="0" smtClean="0">
                <a:latin typeface="Candara" panose="020E0502030303020204" pitchFamily="34" charset="0"/>
              </a:rPr>
              <a:t>2015</a:t>
            </a:r>
            <a:endParaRPr lang="en-US" dirty="0" smtClean="0">
              <a:latin typeface="Candara" panose="020E0502030303020204" pitchFamily="34" charset="0"/>
            </a:endParaRPr>
          </a:p>
        </p:txBody>
      </p:sp>
      <p:sp>
        <p:nvSpPr>
          <p:cNvPr id="3" name="Slide Number Placeholder 2"/>
          <p:cNvSpPr>
            <a:spLocks noGrp="1"/>
          </p:cNvSpPr>
          <p:nvPr>
            <p:ph type="sldNum" sz="quarter" idx="12"/>
          </p:nvPr>
        </p:nvSpPr>
        <p:spPr/>
        <p:txBody>
          <a:bodyPr/>
          <a:lstStyle/>
          <a:p>
            <a:fld id="{1CF83D07-C333-6245-BE12-D78817B5769D}" type="slidenum">
              <a:rPr lang="en-US" smtClean="0"/>
              <a:t>19</a:t>
            </a:fld>
            <a:endParaRPr lang="en-US" dirty="0"/>
          </a:p>
        </p:txBody>
      </p:sp>
    </p:spTree>
    <p:extLst>
      <p:ext uri="{BB962C8B-B14F-4D97-AF65-F5344CB8AC3E}">
        <p14:creationId xmlns:p14="http://schemas.microsoft.com/office/powerpoint/2010/main" val="33679460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2"/>
                </a:solidFill>
                <a:latin typeface="Candara" panose="020E0502030303020204" pitchFamily="34" charset="0"/>
              </a:rPr>
              <a:t>Introduction</a:t>
            </a:r>
            <a:endParaRPr lang="en-US"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822959" y="1845734"/>
            <a:ext cx="7543801" cy="4309406"/>
          </a:xfrm>
        </p:spPr>
        <p:txBody>
          <a:bodyPr>
            <a:normAutofit lnSpcReduction="10000"/>
          </a:bodyPr>
          <a:lstStyle/>
          <a:p>
            <a:r>
              <a:rPr lang="en-US" sz="2400" dirty="0" smtClean="0">
                <a:solidFill>
                  <a:schemeClr val="tx1"/>
                </a:solidFill>
                <a:latin typeface="Candara" panose="020E0502030303020204" pitchFamily="34" charset="0"/>
              </a:rPr>
              <a:t>Traditionally in Bahrain </a:t>
            </a:r>
            <a:r>
              <a:rPr lang="en-US" sz="2400" dirty="0" smtClean="0">
                <a:solidFill>
                  <a:schemeClr val="tx1"/>
                </a:solidFill>
                <a:latin typeface="Candara" panose="020E0502030303020204" pitchFamily="34" charset="0"/>
              </a:rPr>
              <a:t>men </a:t>
            </a:r>
            <a:r>
              <a:rPr lang="en-US" sz="2400" dirty="0" smtClean="0">
                <a:solidFill>
                  <a:schemeClr val="tx1"/>
                </a:solidFill>
                <a:latin typeface="Candara" panose="020E0502030303020204" pitchFamily="34" charset="0"/>
              </a:rPr>
              <a:t>have </a:t>
            </a:r>
            <a:r>
              <a:rPr lang="en-US" sz="2400" dirty="0">
                <a:solidFill>
                  <a:schemeClr val="tx1"/>
                </a:solidFill>
                <a:latin typeface="Candara" panose="020E0502030303020204" pitchFamily="34" charset="0"/>
              </a:rPr>
              <a:t>been the sole providers for their </a:t>
            </a:r>
            <a:r>
              <a:rPr lang="en-US" sz="2400" dirty="0" smtClean="0">
                <a:solidFill>
                  <a:schemeClr val="tx1"/>
                </a:solidFill>
                <a:latin typeface="Candara" panose="020E0502030303020204" pitchFamily="34" charset="0"/>
              </a:rPr>
              <a:t>families</a:t>
            </a:r>
          </a:p>
          <a:p>
            <a:endParaRPr lang="en-US" sz="2400" dirty="0" smtClean="0">
              <a:solidFill>
                <a:schemeClr val="tx1"/>
              </a:solidFill>
              <a:latin typeface="Candara" panose="020E0502030303020204" pitchFamily="34" charset="0"/>
            </a:endParaRPr>
          </a:p>
          <a:p>
            <a:r>
              <a:rPr lang="en-US" sz="2400" dirty="0" smtClean="0">
                <a:solidFill>
                  <a:schemeClr val="tx1"/>
                </a:solidFill>
                <a:latin typeface="Candara" panose="020E0502030303020204" pitchFamily="34" charset="0"/>
              </a:rPr>
              <a:t>However</a:t>
            </a:r>
            <a:r>
              <a:rPr lang="en-US" sz="2400" dirty="0">
                <a:solidFill>
                  <a:schemeClr val="tx1"/>
                </a:solidFill>
                <a:latin typeface="Candara" panose="020E0502030303020204" pitchFamily="34" charset="0"/>
              </a:rPr>
              <a:t>, in recent years this concept is gradually changing, as the global factors begin to influence Arab and GCC </a:t>
            </a:r>
            <a:r>
              <a:rPr lang="en-US" sz="2400" dirty="0" smtClean="0">
                <a:solidFill>
                  <a:schemeClr val="tx1"/>
                </a:solidFill>
                <a:latin typeface="Candara" panose="020E0502030303020204" pitchFamily="34" charset="0"/>
              </a:rPr>
              <a:t>societies, including in the fields of Art and Design.</a:t>
            </a:r>
            <a:endParaRPr lang="en-US" sz="2400" dirty="0" smtClean="0">
              <a:solidFill>
                <a:schemeClr val="tx1"/>
              </a:solidFill>
              <a:latin typeface="Candara" panose="020E0502030303020204" pitchFamily="34" charset="0"/>
            </a:endParaRPr>
          </a:p>
          <a:p>
            <a:endParaRPr lang="en-US" sz="2400" dirty="0">
              <a:solidFill>
                <a:schemeClr val="tx1"/>
              </a:solidFill>
              <a:latin typeface="Candara" panose="020E0502030303020204" pitchFamily="34" charset="0"/>
            </a:endParaRPr>
          </a:p>
          <a:p>
            <a:r>
              <a:rPr lang="en-US" sz="2400" dirty="0">
                <a:solidFill>
                  <a:schemeClr val="tx1"/>
                </a:solidFill>
                <a:latin typeface="Candara" panose="020E0502030303020204" pitchFamily="34" charset="0"/>
              </a:rPr>
              <a:t>Many local </a:t>
            </a:r>
            <a:r>
              <a:rPr lang="en-US" sz="2400" dirty="0" smtClean="0">
                <a:solidFill>
                  <a:schemeClr val="tx1"/>
                </a:solidFill>
                <a:latin typeface="Candara" panose="020E0502030303020204" pitchFamily="34" charset="0"/>
              </a:rPr>
              <a:t>women </a:t>
            </a:r>
            <a:r>
              <a:rPr lang="en-US" sz="2400" dirty="0">
                <a:solidFill>
                  <a:schemeClr val="tx1"/>
                </a:solidFill>
                <a:latin typeface="Candara" panose="020E0502030303020204" pitchFamily="34" charset="0"/>
              </a:rPr>
              <a:t>artists and designers are pursuing through their work to deliver effective contributions to the </a:t>
            </a:r>
            <a:r>
              <a:rPr lang="en-US" sz="2400" dirty="0" smtClean="0">
                <a:solidFill>
                  <a:schemeClr val="tx1"/>
                </a:solidFill>
                <a:latin typeface="Candara" panose="020E0502030303020204" pitchFamily="34" charset="0"/>
              </a:rPr>
              <a:t>community</a:t>
            </a:r>
          </a:p>
          <a:p>
            <a:endParaRPr lang="en-US" sz="2200" dirty="0">
              <a:latin typeface="Candara" panose="020E0502030303020204" pitchFamily="34" charset="0"/>
            </a:endParaRPr>
          </a:p>
          <a:p>
            <a:endParaRPr lang="en-US" dirty="0" smtClean="0"/>
          </a:p>
          <a:p>
            <a:endParaRPr lang="en-US" dirty="0"/>
          </a:p>
          <a:p>
            <a:endParaRPr lang="en-GB" dirty="0"/>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2</a:t>
            </a:fld>
            <a:endParaRPr lang="en-US" dirty="0"/>
          </a:p>
        </p:txBody>
      </p:sp>
    </p:spTree>
    <p:extLst>
      <p:ext uri="{BB962C8B-B14F-4D97-AF65-F5344CB8AC3E}">
        <p14:creationId xmlns:p14="http://schemas.microsoft.com/office/powerpoint/2010/main" val="40315469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5882" y="257729"/>
            <a:ext cx="7543800" cy="1450757"/>
          </a:xfrm>
        </p:spPr>
        <p:txBody>
          <a:bodyPr>
            <a:normAutofit/>
          </a:bodyPr>
          <a:lstStyle/>
          <a:p>
            <a:r>
              <a:rPr lang="en-US" sz="3600" b="1" dirty="0">
                <a:solidFill>
                  <a:schemeClr val="accent2"/>
                </a:solidFill>
                <a:latin typeface="Candara" panose="020E0502030303020204" pitchFamily="34" charset="0"/>
              </a:rPr>
              <a:t>Bahraini Women </a:t>
            </a:r>
            <a:r>
              <a:rPr lang="en-US" sz="3600" b="1" dirty="0" smtClean="0">
                <a:solidFill>
                  <a:schemeClr val="accent2"/>
                </a:solidFill>
                <a:latin typeface="Candara" panose="020E0502030303020204" pitchFamily="34" charset="0"/>
              </a:rPr>
              <a:t>in Fashion Design</a:t>
            </a:r>
            <a:br>
              <a:rPr lang="en-US" sz="3600" b="1" dirty="0" smtClean="0">
                <a:solidFill>
                  <a:schemeClr val="accent2"/>
                </a:solidFill>
                <a:latin typeface="Candara" panose="020E0502030303020204" pitchFamily="34" charset="0"/>
              </a:rPr>
            </a:br>
            <a:endParaRPr lang="en-US" sz="4000" dirty="0"/>
          </a:p>
        </p:txBody>
      </p:sp>
      <p:sp>
        <p:nvSpPr>
          <p:cNvPr id="3" name="Content Placeholder 2"/>
          <p:cNvSpPr>
            <a:spLocks noGrp="1"/>
          </p:cNvSpPr>
          <p:nvPr>
            <p:ph idx="1"/>
          </p:nvPr>
        </p:nvSpPr>
        <p:spPr>
          <a:xfrm>
            <a:off x="709683" y="1725546"/>
            <a:ext cx="4408227" cy="4525963"/>
          </a:xfrm>
        </p:spPr>
        <p:txBody>
          <a:bodyPr>
            <a:normAutofit/>
          </a:bodyPr>
          <a:lstStyle/>
          <a:p>
            <a:r>
              <a:rPr lang="en-US" sz="3800" b="1" dirty="0" smtClean="0">
                <a:solidFill>
                  <a:schemeClr val="accent2"/>
                </a:solidFill>
                <a:latin typeface="Candara" panose="020E0502030303020204" pitchFamily="34" charset="0"/>
              </a:rPr>
              <a:t>Amal Al Mulla </a:t>
            </a:r>
            <a:endParaRPr lang="en-US" sz="3800" b="1" dirty="0" smtClean="0">
              <a:solidFill>
                <a:schemeClr val="accent2"/>
              </a:solidFill>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A Royal </a:t>
            </a:r>
            <a:r>
              <a:rPr lang="en-US" sz="2400" dirty="0">
                <a:latin typeface="Candara" panose="020E0502030303020204" pitchFamily="34" charset="0"/>
              </a:rPr>
              <a:t>University for Women </a:t>
            </a:r>
            <a:r>
              <a:rPr lang="en-US" sz="2400" dirty="0" smtClean="0">
                <a:latin typeface="Candara" panose="020E0502030303020204" pitchFamily="34" charset="0"/>
              </a:rPr>
              <a:t>alumnae.</a:t>
            </a:r>
            <a:endParaRPr lang="en-US" sz="2400" dirty="0" smtClean="0">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In </a:t>
            </a:r>
            <a:r>
              <a:rPr lang="en-US" sz="2400" dirty="0" smtClean="0">
                <a:latin typeface="Candara" panose="020E0502030303020204" pitchFamily="34" charset="0"/>
              </a:rPr>
              <a:t>2012, </a:t>
            </a:r>
            <a:r>
              <a:rPr lang="en-US" sz="2400" dirty="0" smtClean="0">
                <a:latin typeface="Candara" panose="020E0502030303020204" pitchFamily="34" charset="0"/>
              </a:rPr>
              <a:t>she </a:t>
            </a:r>
            <a:r>
              <a:rPr lang="en-US" sz="2400" dirty="0" smtClean="0">
                <a:latin typeface="Candara" panose="020E0502030303020204" pitchFamily="34" charset="0"/>
              </a:rPr>
              <a:t>established </a:t>
            </a:r>
            <a:r>
              <a:rPr lang="en-US" sz="2400" dirty="0">
                <a:latin typeface="Candara" panose="020E0502030303020204" pitchFamily="34" charset="0"/>
              </a:rPr>
              <a:t>a label name that emphasizes on connecting contemporary fashion with luxurious standards </a:t>
            </a:r>
            <a:endParaRPr lang="en-US" sz="2400" dirty="0" smtClean="0">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Amal </a:t>
            </a:r>
            <a:r>
              <a:rPr lang="en-US" sz="2400" dirty="0">
                <a:latin typeface="Candara" panose="020E0502030303020204" pitchFamily="34" charset="0"/>
              </a:rPr>
              <a:t>owns a studio in Bahrain where all productions are </a:t>
            </a:r>
            <a:r>
              <a:rPr lang="en-US" sz="2400" dirty="0" smtClean="0">
                <a:latin typeface="Candara" panose="020E0502030303020204" pitchFamily="34" charset="0"/>
              </a:rPr>
              <a:t>processed</a:t>
            </a:r>
          </a:p>
          <a:p>
            <a:pPr marL="0" indent="0">
              <a:buNone/>
            </a:pPr>
            <a:endParaRPr lang="en-US" sz="2400" dirty="0">
              <a:latin typeface="Candara" panose="020E0502030303020204" pitchFamily="34" charset="0"/>
            </a:endParaRPr>
          </a:p>
          <a:p>
            <a:endParaRPr lang="en-US" sz="2000" dirty="0" smtClean="0"/>
          </a:p>
          <a:p>
            <a:endParaRPr lang="en-US" sz="2000" dirty="0"/>
          </a:p>
        </p:txBody>
      </p:sp>
      <p:grpSp>
        <p:nvGrpSpPr>
          <p:cNvPr id="7" name="Group 6"/>
          <p:cNvGrpSpPr/>
          <p:nvPr/>
        </p:nvGrpSpPr>
        <p:grpSpPr>
          <a:xfrm>
            <a:off x="5213444" y="1888079"/>
            <a:ext cx="3439235" cy="4374415"/>
            <a:chOff x="5268036" y="1888079"/>
            <a:chExt cx="3439235" cy="4374415"/>
          </a:xfrm>
        </p:grpSpPr>
        <p:pic>
          <p:nvPicPr>
            <p:cNvPr id="4" name="Picture 3"/>
            <p:cNvPicPr/>
            <p:nvPr/>
          </p:nvPicPr>
          <p:blipFill rotWithShape="1">
            <a:blip r:embed="rId2">
              <a:extLst>
                <a:ext uri="{28A0092B-C50C-407E-A947-70E740481C1C}">
                  <a14:useLocalDpi xmlns:a14="http://schemas.microsoft.com/office/drawing/2010/main"/>
                </a:ext>
              </a:extLst>
            </a:blip>
            <a:srcRect l="11207"/>
            <a:stretch/>
          </p:blipFill>
          <p:spPr bwMode="auto">
            <a:xfrm>
              <a:off x="5418162" y="1888079"/>
              <a:ext cx="3138984" cy="3745784"/>
            </a:xfrm>
            <a:prstGeom prst="rect">
              <a:avLst/>
            </a:prstGeom>
            <a:noFill/>
            <a:ln>
              <a:noFill/>
            </a:ln>
          </p:spPr>
        </p:pic>
        <p:sp>
          <p:nvSpPr>
            <p:cNvPr id="6" name="TextBox 5"/>
            <p:cNvSpPr txBox="1"/>
            <p:nvPr/>
          </p:nvSpPr>
          <p:spPr>
            <a:xfrm>
              <a:off x="5268036" y="5893162"/>
              <a:ext cx="3439235" cy="369332"/>
            </a:xfrm>
            <a:prstGeom prst="rect">
              <a:avLst/>
            </a:prstGeom>
            <a:noFill/>
          </p:spPr>
          <p:txBody>
            <a:bodyPr wrap="square" rtlCol="0">
              <a:spAutoFit/>
            </a:bodyPr>
            <a:lstStyle/>
            <a:p>
              <a:r>
                <a:rPr lang="en-US" dirty="0"/>
                <a:t> </a:t>
              </a:r>
              <a:r>
                <a:rPr lang="en-US" dirty="0" smtClean="0">
                  <a:latin typeface="Candara" panose="020E0502030303020204" pitchFamily="34" charset="0"/>
                </a:rPr>
                <a:t>Source of </a:t>
              </a:r>
              <a:r>
                <a:rPr lang="en-US" dirty="0" smtClean="0">
                  <a:latin typeface="Candara" panose="020E0502030303020204" pitchFamily="34" charset="0"/>
                </a:rPr>
                <a:t>Image: </a:t>
              </a:r>
              <a:r>
                <a:rPr lang="en-US" dirty="0" err="1" smtClean="0">
                  <a:latin typeface="Candara" panose="020E0502030303020204" pitchFamily="34" charset="0"/>
                </a:rPr>
                <a:t>Alothman</a:t>
              </a:r>
              <a:r>
                <a:rPr lang="en-US" dirty="0">
                  <a:latin typeface="Candara" panose="020E0502030303020204" pitchFamily="34" charset="0"/>
                </a:rPr>
                <a:t>, </a:t>
              </a:r>
              <a:r>
                <a:rPr lang="en-US" dirty="0" smtClean="0">
                  <a:latin typeface="Candara" panose="020E0502030303020204" pitchFamily="34" charset="0"/>
                </a:rPr>
                <a:t>2012</a:t>
              </a:r>
              <a:r>
                <a:rPr lang="en-GB" dirty="0" smtClean="0">
                  <a:effectLst/>
                  <a:latin typeface="Candara" panose="020E0502030303020204" pitchFamily="34" charset="0"/>
                </a:rPr>
                <a:t> </a:t>
              </a:r>
              <a:endParaRPr lang="en-US" dirty="0">
                <a:latin typeface="Candara" panose="020E0502030303020204" pitchFamily="34" charset="0"/>
              </a:endParaRPr>
            </a:p>
          </p:txBody>
        </p:sp>
      </p:grpSp>
      <p:sp>
        <p:nvSpPr>
          <p:cNvPr id="5" name="Slide Number Placeholder 4"/>
          <p:cNvSpPr>
            <a:spLocks noGrp="1"/>
          </p:cNvSpPr>
          <p:nvPr>
            <p:ph type="sldNum" sz="quarter" idx="12"/>
          </p:nvPr>
        </p:nvSpPr>
        <p:spPr/>
        <p:txBody>
          <a:bodyPr/>
          <a:lstStyle/>
          <a:p>
            <a:fld id="{1CF83D07-C333-6245-BE12-D78817B5769D}" type="slidenum">
              <a:rPr lang="en-US" smtClean="0"/>
              <a:t>20</a:t>
            </a:fld>
            <a:endParaRPr lang="en-US" dirty="0"/>
          </a:p>
        </p:txBody>
      </p:sp>
    </p:spTree>
    <p:extLst>
      <p:ext uri="{BB962C8B-B14F-4D97-AF65-F5344CB8AC3E}">
        <p14:creationId xmlns:p14="http://schemas.microsoft.com/office/powerpoint/2010/main" val="170657783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2"/>
                </a:solidFill>
                <a:latin typeface="Candara" panose="020E0502030303020204" pitchFamily="34" charset="0"/>
              </a:rPr>
              <a:t>Amal Al Mulla </a:t>
            </a:r>
            <a:r>
              <a:rPr lang="en-US" sz="3200" b="1" dirty="0" smtClean="0">
                <a:solidFill>
                  <a:schemeClr val="accent2"/>
                </a:solidFill>
                <a:latin typeface="Candara" panose="020E0502030303020204" pitchFamily="34" charset="0"/>
              </a:rPr>
              <a:t/>
            </a:r>
            <a:br>
              <a:rPr lang="en-US" sz="3200" b="1" dirty="0" smtClean="0">
                <a:solidFill>
                  <a:schemeClr val="accent2"/>
                </a:solidFill>
                <a:latin typeface="Candara" panose="020E0502030303020204" pitchFamily="34" charset="0"/>
              </a:rPr>
            </a:br>
            <a:r>
              <a:rPr lang="en-US" sz="3200" b="1" dirty="0">
                <a:solidFill>
                  <a:schemeClr val="accent2"/>
                </a:solidFill>
                <a:latin typeface="Candara" panose="020E0502030303020204" pitchFamily="34" charset="0"/>
              </a:rPr>
              <a:t/>
            </a:r>
            <a:br>
              <a:rPr lang="en-US" sz="3200" b="1" dirty="0">
                <a:solidFill>
                  <a:schemeClr val="accent2"/>
                </a:solidFill>
                <a:latin typeface="Candara" panose="020E0502030303020204" pitchFamily="34" charset="0"/>
              </a:rPr>
            </a:br>
            <a:endParaRPr lang="en-US" sz="3200" b="1" dirty="0">
              <a:solidFill>
                <a:schemeClr val="accent2"/>
              </a:solidFill>
              <a:latin typeface="Candara" panose="020E0502030303020204" pitchFamily="34" charset="0"/>
            </a:endParaRPr>
          </a:p>
        </p:txBody>
      </p:sp>
      <p:grpSp>
        <p:nvGrpSpPr>
          <p:cNvPr id="4" name="Group 3"/>
          <p:cNvGrpSpPr/>
          <p:nvPr/>
        </p:nvGrpSpPr>
        <p:grpSpPr>
          <a:xfrm>
            <a:off x="400814" y="1091821"/>
            <a:ext cx="8183624" cy="4820401"/>
            <a:chOff x="400814" y="1091821"/>
            <a:chExt cx="8183624" cy="4820401"/>
          </a:xfrm>
        </p:grpSpPr>
        <p:pic>
          <p:nvPicPr>
            <p:cNvPr id="6" name="Picture 5" descr="Macintosh HD:Users:hisa:Desktop:Screen Shot 2015-12-16 at 11.14.34 PM.png"/>
            <p:cNvPicPr/>
            <p:nvPr/>
          </p:nvPicPr>
          <p:blipFill rotWithShape="1">
            <a:blip r:embed="rId2" cstate="print">
              <a:extLst>
                <a:ext uri="{28A0092B-C50C-407E-A947-70E740481C1C}">
                  <a14:useLocalDpi xmlns:a14="http://schemas.microsoft.com/office/drawing/2010/main"/>
                </a:ext>
              </a:extLst>
            </a:blip>
            <a:srcRect l="6774"/>
            <a:stretch/>
          </p:blipFill>
          <p:spPr bwMode="auto">
            <a:xfrm>
              <a:off x="5882184" y="1091821"/>
              <a:ext cx="2702254" cy="4312841"/>
            </a:xfrm>
            <a:prstGeom prst="rect">
              <a:avLst/>
            </a:prstGeom>
            <a:noFill/>
            <a:ln>
              <a:noFill/>
            </a:ln>
            <a:extLst>
              <a:ext uri="{53640926-AAD7-44d8-BBD7-CCE9431645EC}">
                <a14:shadowObscured xmlns="" xmlns:a14="http://schemas.microsoft.com/office/drawing/2010/main"/>
              </a:ext>
            </a:extLst>
          </p:spPr>
        </p:pic>
        <p:pic>
          <p:nvPicPr>
            <p:cNvPr id="7" name="Picture 6" descr="Macintosh HD:Users:hisa:Desktop:Screen Shot 2015-12-16 at 11.14.20 PM.png"/>
            <p:cNvPicPr/>
            <p:nvPr/>
          </p:nvPicPr>
          <p:blipFill rotWithShape="1">
            <a:blip r:embed="rId3" cstate="print">
              <a:extLst>
                <a:ext uri="{28A0092B-C50C-407E-A947-70E740481C1C}">
                  <a14:useLocalDpi xmlns:a14="http://schemas.microsoft.com/office/drawing/2010/main"/>
                </a:ext>
              </a:extLst>
            </a:blip>
            <a:srcRect l="2299" r="14297"/>
            <a:stretch/>
          </p:blipFill>
          <p:spPr bwMode="auto">
            <a:xfrm>
              <a:off x="3166280" y="1091821"/>
              <a:ext cx="2525521" cy="4312023"/>
            </a:xfrm>
            <a:prstGeom prst="rect">
              <a:avLst/>
            </a:prstGeom>
            <a:noFill/>
            <a:ln>
              <a:noFill/>
            </a:ln>
            <a:extLst>
              <a:ext uri="{53640926-AAD7-44d8-BBD7-CCE9431645EC}">
                <a14:shadowObscured xmlns="" xmlns:a14="http://schemas.microsoft.com/office/drawing/2010/main"/>
              </a:ext>
            </a:extLst>
          </p:spPr>
        </p:pic>
        <p:pic>
          <p:nvPicPr>
            <p:cNvPr id="8" name="Picture 7" descr="Macintosh HD:Users:hisa:Desktop:Screen Shot 2015-12-16 at 11.13.51 PM.png"/>
            <p:cNvPicPr/>
            <p:nvPr/>
          </p:nvPicPr>
          <p:blipFill rotWithShape="1">
            <a:blip r:embed="rId4" cstate="print">
              <a:extLst>
                <a:ext uri="{28A0092B-C50C-407E-A947-70E740481C1C}">
                  <a14:useLocalDpi xmlns:a14="http://schemas.microsoft.com/office/drawing/2010/main"/>
                </a:ext>
              </a:extLst>
            </a:blip>
            <a:srcRect r="8772"/>
            <a:stretch/>
          </p:blipFill>
          <p:spPr bwMode="auto">
            <a:xfrm>
              <a:off x="400814" y="1091821"/>
              <a:ext cx="2547102" cy="4312023"/>
            </a:xfrm>
            <a:prstGeom prst="rect">
              <a:avLst/>
            </a:prstGeom>
            <a:noFill/>
            <a:ln>
              <a:noFill/>
            </a:ln>
            <a:extLst>
              <a:ext uri="{53640926-AAD7-44d8-BBD7-CCE9431645EC}">
                <a14:shadowObscured xmlns="" xmlns:a14="http://schemas.microsoft.com/office/drawing/2010/main"/>
              </a:ext>
            </a:extLst>
          </p:spPr>
        </p:pic>
        <p:sp>
          <p:nvSpPr>
            <p:cNvPr id="9" name="Rectangle 8"/>
            <p:cNvSpPr/>
            <p:nvPr/>
          </p:nvSpPr>
          <p:spPr>
            <a:xfrm>
              <a:off x="822960" y="5542890"/>
              <a:ext cx="3899851" cy="369332"/>
            </a:xfrm>
            <a:prstGeom prst="rect">
              <a:avLst/>
            </a:prstGeom>
          </p:spPr>
          <p:txBody>
            <a:bodyPr wrap="none">
              <a:spAutoFit/>
            </a:bodyPr>
            <a:lstStyle/>
            <a:p>
              <a:r>
                <a:rPr lang="en-US" dirty="0" smtClean="0">
                  <a:latin typeface="Candara" panose="020E0502030303020204" pitchFamily="34" charset="0"/>
                </a:rPr>
                <a:t>Source of Image: Fall </a:t>
              </a:r>
              <a:r>
                <a:rPr lang="en-US" dirty="0">
                  <a:latin typeface="Candara" panose="020E0502030303020204" pitchFamily="34" charset="0"/>
                </a:rPr>
                <a:t>Winter 2015, </a:t>
              </a:r>
              <a:r>
                <a:rPr lang="en-US" dirty="0" err="1">
                  <a:latin typeface="Candara" panose="020E0502030303020204" pitchFamily="34" charset="0"/>
                </a:rPr>
                <a:t>n.d</a:t>
              </a:r>
              <a:r>
                <a:rPr lang="en-US" dirty="0" err="1" smtClean="0">
                  <a:latin typeface="Candara" panose="020E0502030303020204" pitchFamily="34" charset="0"/>
                </a:rPr>
                <a:t>.</a:t>
              </a:r>
              <a:r>
                <a:rPr lang="en-GB" dirty="0" smtClean="0">
                  <a:effectLst/>
                  <a:latin typeface="Candara" panose="020E0502030303020204" pitchFamily="34" charset="0"/>
                </a:rPr>
                <a:t> </a:t>
              </a:r>
              <a:endParaRPr lang="en-US" dirty="0">
                <a:latin typeface="Candara" panose="020E0502030303020204" pitchFamily="34" charset="0"/>
              </a:endParaRPr>
            </a:p>
          </p:txBody>
        </p:sp>
      </p:grpSp>
      <p:sp>
        <p:nvSpPr>
          <p:cNvPr id="3" name="Slide Number Placeholder 2"/>
          <p:cNvSpPr>
            <a:spLocks noGrp="1"/>
          </p:cNvSpPr>
          <p:nvPr>
            <p:ph type="sldNum" sz="quarter" idx="12"/>
          </p:nvPr>
        </p:nvSpPr>
        <p:spPr/>
        <p:txBody>
          <a:bodyPr/>
          <a:lstStyle/>
          <a:p>
            <a:fld id="{1CF83D07-C333-6245-BE12-D78817B5769D}" type="slidenum">
              <a:rPr lang="en-US" smtClean="0"/>
              <a:t>21</a:t>
            </a:fld>
            <a:endParaRPr lang="en-US" dirty="0"/>
          </a:p>
        </p:txBody>
      </p:sp>
    </p:spTree>
    <p:extLst>
      <p:ext uri="{BB962C8B-B14F-4D97-AF65-F5344CB8AC3E}">
        <p14:creationId xmlns:p14="http://schemas.microsoft.com/office/powerpoint/2010/main" val="33456689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5885" y="303664"/>
            <a:ext cx="7543800" cy="1450757"/>
          </a:xfrm>
        </p:spPr>
        <p:txBody>
          <a:bodyPr>
            <a:normAutofit/>
          </a:bodyPr>
          <a:lstStyle/>
          <a:p>
            <a:r>
              <a:rPr lang="en-US" sz="3600" b="1" dirty="0">
                <a:solidFill>
                  <a:schemeClr val="accent2"/>
                </a:solidFill>
                <a:latin typeface="Candara" panose="020E0502030303020204" pitchFamily="34" charset="0"/>
              </a:rPr>
              <a:t>Bahraini Women in Fashion Design</a:t>
            </a:r>
            <a:br>
              <a:rPr lang="en-US" sz="3600" b="1" dirty="0">
                <a:solidFill>
                  <a:schemeClr val="accent2"/>
                </a:solidFill>
                <a:latin typeface="Candara" panose="020E0502030303020204" pitchFamily="34" charset="0"/>
              </a:rPr>
            </a:br>
            <a:endParaRPr lang="en-US" sz="4000" dirty="0"/>
          </a:p>
        </p:txBody>
      </p:sp>
      <p:sp>
        <p:nvSpPr>
          <p:cNvPr id="3" name="Content Placeholder 2"/>
          <p:cNvSpPr>
            <a:spLocks noGrp="1"/>
          </p:cNvSpPr>
          <p:nvPr>
            <p:ph idx="1"/>
          </p:nvPr>
        </p:nvSpPr>
        <p:spPr>
          <a:xfrm>
            <a:off x="457200" y="1754421"/>
            <a:ext cx="4940560" cy="4705365"/>
          </a:xfrm>
        </p:spPr>
        <p:txBody>
          <a:bodyPr>
            <a:noAutofit/>
          </a:bodyPr>
          <a:lstStyle/>
          <a:p>
            <a:r>
              <a:rPr lang="en-US" sz="3200" b="1" dirty="0" smtClean="0">
                <a:solidFill>
                  <a:schemeClr val="accent2"/>
                </a:solidFill>
                <a:latin typeface="Candara" panose="020E0502030303020204" pitchFamily="34" charset="0"/>
              </a:rPr>
              <a:t>Noor </a:t>
            </a:r>
            <a:r>
              <a:rPr lang="en-US" sz="3200" b="1" dirty="0">
                <a:solidFill>
                  <a:schemeClr val="accent2"/>
                </a:solidFill>
                <a:latin typeface="Candara" panose="020E0502030303020204" pitchFamily="34" charset="0"/>
              </a:rPr>
              <a:t>Rashid Al Khalifa and Haya Mohammed Al </a:t>
            </a:r>
            <a:r>
              <a:rPr lang="en-US" sz="3200" b="1" dirty="0" smtClean="0">
                <a:solidFill>
                  <a:schemeClr val="accent2"/>
                </a:solidFill>
                <a:latin typeface="Candara" panose="020E0502030303020204" pitchFamily="34" charset="0"/>
              </a:rPr>
              <a:t>Khalifa </a:t>
            </a:r>
            <a:endParaRPr lang="en-US" sz="3200" b="1" dirty="0" smtClean="0">
              <a:solidFill>
                <a:schemeClr val="accent2"/>
              </a:solidFill>
              <a:latin typeface="Candara" panose="020E0502030303020204" pitchFamily="34" charset="0"/>
            </a:endParaRPr>
          </a:p>
          <a:p>
            <a:r>
              <a:rPr lang="en-US" sz="2400" dirty="0">
                <a:latin typeface="Candara" panose="020E0502030303020204" pitchFamily="34" charset="0"/>
              </a:rPr>
              <a:t>Founders of </a:t>
            </a:r>
            <a:r>
              <a:rPr lang="en-US" sz="2600" b="1" dirty="0">
                <a:solidFill>
                  <a:schemeClr val="accent2"/>
                </a:solidFill>
                <a:latin typeface="Candara" panose="020E0502030303020204" pitchFamily="34" charset="0"/>
              </a:rPr>
              <a:t>Noon by Noor</a:t>
            </a:r>
            <a:r>
              <a:rPr lang="en-US" sz="2400" dirty="0">
                <a:latin typeface="Candara" panose="020E0502030303020204" pitchFamily="34" charset="0"/>
              </a:rPr>
              <a:t>, luxurious women swear label essentially derived by both Western and Eastern influences</a:t>
            </a:r>
            <a:endParaRPr lang="en-US" sz="2400" b="1" dirty="0">
              <a:latin typeface="Candara" panose="020E0502030303020204" pitchFamily="34" charset="0"/>
            </a:endParaRPr>
          </a:p>
          <a:p>
            <a:r>
              <a:rPr lang="en-US" sz="2400" dirty="0" smtClean="0">
                <a:latin typeface="Candara" panose="020E0502030303020204" pitchFamily="34" charset="0"/>
              </a:rPr>
              <a:t>Earned a bachelor’s </a:t>
            </a:r>
            <a:r>
              <a:rPr lang="en-US" sz="2400" dirty="0">
                <a:latin typeface="Candara" panose="020E0502030303020204" pitchFamily="34" charset="0"/>
              </a:rPr>
              <a:t>degree </a:t>
            </a:r>
            <a:r>
              <a:rPr lang="en-US" sz="2400" dirty="0" smtClean="0">
                <a:latin typeface="Candara" panose="020E0502030303020204" pitchFamily="34" charset="0"/>
              </a:rPr>
              <a:t>in </a:t>
            </a:r>
            <a:r>
              <a:rPr lang="en-US" sz="2400" dirty="0">
                <a:latin typeface="Candara" panose="020E0502030303020204" pitchFamily="34" charset="0"/>
              </a:rPr>
              <a:t>Fashion Design from Washington University </a:t>
            </a:r>
            <a:endParaRPr lang="en-US" sz="2400" dirty="0" smtClean="0">
              <a:latin typeface="Candara" panose="020E0502030303020204" pitchFamily="34" charset="0"/>
            </a:endParaRPr>
          </a:p>
          <a:p>
            <a:r>
              <a:rPr lang="en-US" sz="2400" dirty="0">
                <a:latin typeface="Candara" panose="020E0502030303020204" pitchFamily="34" charset="0"/>
              </a:rPr>
              <a:t>International brand that soon enough developed into an entrepreneurial business </a:t>
            </a:r>
          </a:p>
        </p:txBody>
      </p:sp>
      <p:grpSp>
        <p:nvGrpSpPr>
          <p:cNvPr id="6" name="Group 5"/>
          <p:cNvGrpSpPr/>
          <p:nvPr/>
        </p:nvGrpSpPr>
        <p:grpSpPr>
          <a:xfrm>
            <a:off x="5466961" y="2343057"/>
            <a:ext cx="3295864" cy="3511033"/>
            <a:chOff x="5466961" y="2343057"/>
            <a:chExt cx="3295864" cy="3511033"/>
          </a:xfrm>
        </p:grpSpPr>
        <p:sp>
          <p:nvSpPr>
            <p:cNvPr id="4" name="TextBox 3"/>
            <p:cNvSpPr txBox="1"/>
            <p:nvPr/>
          </p:nvSpPr>
          <p:spPr>
            <a:xfrm>
              <a:off x="5713673" y="5207759"/>
              <a:ext cx="2979951" cy="646331"/>
            </a:xfrm>
            <a:prstGeom prst="rect">
              <a:avLst/>
            </a:prstGeom>
            <a:noFill/>
          </p:spPr>
          <p:txBody>
            <a:bodyPr wrap="square" rtlCol="0">
              <a:spAutoFit/>
            </a:bodyPr>
            <a:lstStyle/>
            <a:p>
              <a:r>
                <a:rPr lang="en-US" dirty="0">
                  <a:latin typeface="Candara" panose="020E0502030303020204" pitchFamily="34" charset="0"/>
                </a:rPr>
                <a:t>Source of </a:t>
              </a:r>
              <a:r>
                <a:rPr lang="en-US" dirty="0" smtClean="0">
                  <a:latin typeface="Candara" panose="020E0502030303020204" pitchFamily="34" charset="0"/>
                </a:rPr>
                <a:t>image:  </a:t>
              </a:r>
              <a:r>
                <a:rPr lang="en-US" dirty="0">
                  <a:latin typeface="Candara" panose="020E0502030303020204" pitchFamily="34" charset="0"/>
                </a:rPr>
                <a:t>Designers of </a:t>
              </a:r>
              <a:r>
                <a:rPr lang="en-US" dirty="0" smtClean="0">
                  <a:latin typeface="Candara" panose="020E0502030303020204" pitchFamily="34" charset="0"/>
                </a:rPr>
                <a:t>Noon, </a:t>
              </a:r>
              <a:r>
                <a:rPr lang="en-US" dirty="0" err="1" smtClean="0">
                  <a:latin typeface="Candara" panose="020E0502030303020204" pitchFamily="34" charset="0"/>
                </a:rPr>
                <a:t>n.d</a:t>
              </a:r>
              <a:r>
                <a:rPr lang="en-US" dirty="0" err="1" smtClean="0">
                  <a:latin typeface="Candara" panose="020E0502030303020204" pitchFamily="34" charset="0"/>
                </a:rPr>
                <a:t>.</a:t>
              </a:r>
              <a:endParaRPr lang="en-US" dirty="0">
                <a:latin typeface="Candara" panose="020E0502030303020204" pitchFamily="34" charset="0"/>
              </a:endParaRPr>
            </a:p>
          </p:txBody>
        </p:sp>
        <p:pic>
          <p:nvPicPr>
            <p:cNvPr id="10" name="Picture 9"/>
            <p:cNvPicPr/>
            <p:nvPr/>
          </p:nvPicPr>
          <p:blipFill>
            <a:blip r:embed="rId2">
              <a:extLst>
                <a:ext uri="{28A0092B-C50C-407E-A947-70E740481C1C}">
                  <a14:useLocalDpi xmlns:a14="http://schemas.microsoft.com/office/drawing/2010/main" val="0"/>
                </a:ext>
              </a:extLst>
            </a:blip>
            <a:srcRect/>
            <a:stretch>
              <a:fillRect/>
            </a:stretch>
          </p:blipFill>
          <p:spPr bwMode="auto">
            <a:xfrm>
              <a:off x="5466961" y="2343057"/>
              <a:ext cx="3295864" cy="2327828"/>
            </a:xfrm>
            <a:prstGeom prst="rect">
              <a:avLst/>
            </a:prstGeom>
            <a:noFill/>
            <a:ln>
              <a:noFill/>
            </a:ln>
          </p:spPr>
        </p:pic>
      </p:grpSp>
      <p:sp>
        <p:nvSpPr>
          <p:cNvPr id="5" name="Slide Number Placeholder 4"/>
          <p:cNvSpPr>
            <a:spLocks noGrp="1"/>
          </p:cNvSpPr>
          <p:nvPr>
            <p:ph type="sldNum" sz="quarter" idx="12"/>
          </p:nvPr>
        </p:nvSpPr>
        <p:spPr/>
        <p:txBody>
          <a:bodyPr/>
          <a:lstStyle/>
          <a:p>
            <a:fld id="{1CF83D07-C333-6245-BE12-D78817B5769D}" type="slidenum">
              <a:rPr lang="en-US" smtClean="0"/>
              <a:t>22</a:t>
            </a:fld>
            <a:endParaRPr lang="en-US" dirty="0"/>
          </a:p>
        </p:txBody>
      </p:sp>
    </p:spTree>
    <p:extLst>
      <p:ext uri="{BB962C8B-B14F-4D97-AF65-F5344CB8AC3E}">
        <p14:creationId xmlns:p14="http://schemas.microsoft.com/office/powerpoint/2010/main" val="3726437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solidFill>
                <a:latin typeface="Candara" panose="020E0502030303020204" pitchFamily="34" charset="0"/>
              </a:rPr>
              <a:t>Noon by Noor</a:t>
            </a:r>
            <a:br>
              <a:rPr lang="en-US" sz="3200" b="1" dirty="0" smtClean="0">
                <a:solidFill>
                  <a:schemeClr val="accent2"/>
                </a:solidFill>
                <a:latin typeface="Candara" panose="020E0502030303020204" pitchFamily="34" charset="0"/>
              </a:rPr>
            </a:br>
            <a:endParaRPr lang="en-US" sz="32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634621" y="1714161"/>
            <a:ext cx="4213578" cy="4663439"/>
          </a:xfrm>
        </p:spPr>
        <p:txBody>
          <a:bodyPr>
            <a:normAutofit/>
          </a:bodyPr>
          <a:lstStyle/>
          <a:p>
            <a:r>
              <a:rPr lang="en-US" dirty="0" smtClean="0">
                <a:latin typeface="Candara" panose="020E0502030303020204" pitchFamily="34" charset="0"/>
              </a:rPr>
              <a:t>  International Achievements:</a:t>
            </a:r>
            <a:endParaRPr lang="en-US" dirty="0" smtClean="0">
              <a:latin typeface="Candara" panose="020E0502030303020204" pitchFamily="34" charset="0"/>
            </a:endParaRPr>
          </a:p>
          <a:p>
            <a:pPr lvl="1">
              <a:buFont typeface="Wingdings" panose="05000000000000000000" pitchFamily="2" charset="2"/>
              <a:buChar char="§"/>
            </a:pPr>
            <a:r>
              <a:rPr lang="en-US" sz="2000" dirty="0" smtClean="0">
                <a:latin typeface="Candara" panose="020E0502030303020204" pitchFamily="34" charset="0"/>
              </a:rPr>
              <a:t>In July </a:t>
            </a:r>
            <a:r>
              <a:rPr lang="en-US" sz="2000" dirty="0">
                <a:latin typeface="Candara" panose="020E0502030303020204" pitchFamily="34" charset="0"/>
              </a:rPr>
              <a:t>2011 in Los Angeles, founders of Noon by Noor arranged an exclusive event to internationally launch the brand </a:t>
            </a:r>
            <a:endParaRPr lang="en-US" sz="2000" dirty="0" smtClean="0">
              <a:latin typeface="Candara" panose="020E0502030303020204" pitchFamily="34" charset="0"/>
            </a:endParaRPr>
          </a:p>
          <a:p>
            <a:pPr lvl="1">
              <a:buFont typeface="Wingdings" panose="05000000000000000000" pitchFamily="2" charset="2"/>
              <a:buChar char="§"/>
            </a:pPr>
            <a:endParaRPr lang="en-US" sz="2000" dirty="0" smtClean="0">
              <a:latin typeface="Candara" panose="020E0502030303020204" pitchFamily="34" charset="0"/>
            </a:endParaRPr>
          </a:p>
          <a:p>
            <a:pPr lvl="1">
              <a:buFont typeface="Wingdings" panose="05000000000000000000" pitchFamily="2" charset="2"/>
              <a:buChar char="§"/>
            </a:pPr>
            <a:r>
              <a:rPr lang="en-US" sz="2000" dirty="0" smtClean="0">
                <a:latin typeface="Candara" panose="020E0502030303020204" pitchFamily="34" charset="0"/>
              </a:rPr>
              <a:t>2012 </a:t>
            </a:r>
            <a:r>
              <a:rPr lang="en-US" sz="2000" dirty="0">
                <a:latin typeface="Candara" panose="020E0502030303020204" pitchFamily="34" charset="0"/>
              </a:rPr>
              <a:t>New York Fashion </a:t>
            </a:r>
            <a:r>
              <a:rPr lang="en-US" sz="2000" dirty="0" smtClean="0">
                <a:latin typeface="Candara" panose="020E0502030303020204" pitchFamily="34" charset="0"/>
              </a:rPr>
              <a:t>Week</a:t>
            </a:r>
            <a:endParaRPr lang="en-US" sz="2000" dirty="0">
              <a:latin typeface="Candara" panose="020E0502030303020204" pitchFamily="34" charset="0"/>
            </a:endParaRPr>
          </a:p>
          <a:p>
            <a:pPr lvl="1">
              <a:buFont typeface="Wingdings" panose="05000000000000000000" pitchFamily="2" charset="2"/>
              <a:buChar char="§"/>
            </a:pPr>
            <a:endParaRPr lang="en-US" sz="2000" dirty="0" smtClean="0">
              <a:latin typeface="Candara" panose="020E0502030303020204" pitchFamily="34" charset="0"/>
            </a:endParaRPr>
          </a:p>
          <a:p>
            <a:pPr lvl="1">
              <a:buFont typeface="Wingdings" panose="05000000000000000000" pitchFamily="2" charset="2"/>
              <a:buChar char="§"/>
            </a:pPr>
            <a:r>
              <a:rPr lang="en-US" sz="2000" dirty="0" smtClean="0">
                <a:latin typeface="Candara" panose="020E0502030303020204" pitchFamily="34" charset="0"/>
              </a:rPr>
              <a:t>They sell </a:t>
            </a:r>
            <a:r>
              <a:rPr lang="en-US" sz="2000" dirty="0" smtClean="0">
                <a:latin typeface="Candara" panose="020E0502030303020204" pitchFamily="34" charset="0"/>
              </a:rPr>
              <a:t>to </a:t>
            </a:r>
            <a:r>
              <a:rPr lang="en-US" sz="2000" b="1" dirty="0" smtClean="0">
                <a:solidFill>
                  <a:schemeClr val="accent2"/>
                </a:solidFill>
                <a:latin typeface="Candara" panose="020E0502030303020204" pitchFamily="34" charset="0"/>
              </a:rPr>
              <a:t>Saks </a:t>
            </a:r>
            <a:r>
              <a:rPr lang="en-US" sz="2000" b="1" dirty="0">
                <a:solidFill>
                  <a:schemeClr val="accent2"/>
                </a:solidFill>
                <a:latin typeface="Candara" panose="020E0502030303020204" pitchFamily="34" charset="0"/>
              </a:rPr>
              <a:t>Fifth Avenue </a:t>
            </a:r>
            <a:r>
              <a:rPr lang="en-US" sz="2000" dirty="0">
                <a:latin typeface="Candara" panose="020E0502030303020204" pitchFamily="34" charset="0"/>
              </a:rPr>
              <a:t>in both Bahrain and Kuwait, Harvey Nichols in Kuwait, Symphony Style and Per Lei Couture in Doha, as well their online boutique that eases shipping </a:t>
            </a:r>
            <a:r>
              <a:rPr lang="en-US" sz="2000" dirty="0" smtClean="0">
                <a:latin typeface="Candara" panose="020E0502030303020204" pitchFamily="34" charset="0"/>
              </a:rPr>
              <a:t>worldwide</a:t>
            </a:r>
          </a:p>
        </p:txBody>
      </p:sp>
      <p:grpSp>
        <p:nvGrpSpPr>
          <p:cNvPr id="7" name="Group 6"/>
          <p:cNvGrpSpPr/>
          <p:nvPr/>
        </p:nvGrpSpPr>
        <p:grpSpPr>
          <a:xfrm>
            <a:off x="5134222" y="996288"/>
            <a:ext cx="3573050" cy="5124085"/>
            <a:chOff x="5134222" y="996288"/>
            <a:chExt cx="3573050" cy="5124085"/>
          </a:xfrm>
        </p:grpSpPr>
        <p:pic>
          <p:nvPicPr>
            <p:cNvPr id="5" name="Picture 4"/>
            <p:cNvPicPr/>
            <p:nvPr/>
          </p:nvPicPr>
          <p:blipFill>
            <a:blip r:embed="rId2">
              <a:extLst>
                <a:ext uri="{28A0092B-C50C-407E-A947-70E740481C1C}">
                  <a14:useLocalDpi xmlns:a14="http://schemas.microsoft.com/office/drawing/2010/main"/>
                </a:ext>
              </a:extLst>
            </a:blip>
            <a:srcRect/>
            <a:stretch>
              <a:fillRect/>
            </a:stretch>
          </p:blipFill>
          <p:spPr bwMode="auto">
            <a:xfrm>
              <a:off x="5134222" y="996288"/>
              <a:ext cx="3275141" cy="4699168"/>
            </a:xfrm>
            <a:prstGeom prst="rect">
              <a:avLst/>
            </a:prstGeom>
            <a:noFill/>
            <a:ln>
              <a:noFill/>
            </a:ln>
          </p:spPr>
        </p:pic>
        <p:sp>
          <p:nvSpPr>
            <p:cNvPr id="6" name="TextBox 5"/>
            <p:cNvSpPr txBox="1"/>
            <p:nvPr/>
          </p:nvSpPr>
          <p:spPr>
            <a:xfrm>
              <a:off x="5134222" y="5751041"/>
              <a:ext cx="3573050" cy="369332"/>
            </a:xfrm>
            <a:prstGeom prst="rect">
              <a:avLst/>
            </a:prstGeom>
            <a:noFill/>
          </p:spPr>
          <p:txBody>
            <a:bodyPr wrap="square" rtlCol="0">
              <a:spAutoFit/>
            </a:bodyPr>
            <a:lstStyle/>
            <a:p>
              <a:r>
                <a:rPr lang="en-US" dirty="0">
                  <a:latin typeface="Candara" panose="020E0502030303020204" pitchFamily="34" charset="0"/>
                </a:rPr>
                <a:t>Source of </a:t>
              </a:r>
              <a:r>
                <a:rPr lang="en-US" dirty="0" smtClean="0">
                  <a:latin typeface="Candara" panose="020E0502030303020204" pitchFamily="34" charset="0"/>
                </a:rPr>
                <a:t>image:  </a:t>
              </a:r>
              <a:r>
                <a:rPr lang="en-US" dirty="0">
                  <a:latin typeface="Candara" panose="020E0502030303020204" pitchFamily="34" charset="0"/>
                </a:rPr>
                <a:t>Resort 2016, </a:t>
              </a:r>
              <a:r>
                <a:rPr lang="en-US" dirty="0" err="1">
                  <a:latin typeface="Candara" panose="020E0502030303020204" pitchFamily="34" charset="0"/>
                </a:rPr>
                <a:t>n.d.</a:t>
              </a:r>
              <a:r>
                <a:rPr lang="en-US" dirty="0">
                  <a:latin typeface="Candara" panose="020E0502030303020204" pitchFamily="34" charset="0"/>
                </a:rPr>
                <a:t> </a:t>
              </a:r>
            </a:p>
          </p:txBody>
        </p:sp>
      </p:grpSp>
      <p:sp>
        <p:nvSpPr>
          <p:cNvPr id="4" name="Slide Number Placeholder 3"/>
          <p:cNvSpPr>
            <a:spLocks noGrp="1"/>
          </p:cNvSpPr>
          <p:nvPr>
            <p:ph type="sldNum" sz="quarter" idx="12"/>
          </p:nvPr>
        </p:nvSpPr>
        <p:spPr/>
        <p:txBody>
          <a:bodyPr/>
          <a:lstStyle/>
          <a:p>
            <a:fld id="{1CF83D07-C333-6245-BE12-D78817B5769D}" type="slidenum">
              <a:rPr lang="en-US" smtClean="0"/>
              <a:t>23</a:t>
            </a:fld>
            <a:endParaRPr lang="en-US" dirty="0"/>
          </a:p>
        </p:txBody>
      </p:sp>
    </p:spTree>
    <p:extLst>
      <p:ext uri="{BB962C8B-B14F-4D97-AF65-F5344CB8AC3E}">
        <p14:creationId xmlns:p14="http://schemas.microsoft.com/office/powerpoint/2010/main" val="5261659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0478" y="286604"/>
            <a:ext cx="7543800" cy="1450757"/>
          </a:xfrm>
        </p:spPr>
        <p:txBody>
          <a:bodyPr>
            <a:normAutofit fontScale="90000"/>
          </a:bodyPr>
          <a:lstStyle/>
          <a:p>
            <a:r>
              <a:rPr lang="en-US" sz="3600" b="1" dirty="0">
                <a:solidFill>
                  <a:schemeClr val="accent2"/>
                </a:solidFill>
                <a:latin typeface="Candara" panose="020E0502030303020204" pitchFamily="34" charset="0"/>
              </a:rPr>
              <a:t>Bahraini Women in </a:t>
            </a:r>
            <a:r>
              <a:rPr lang="en-US" sz="3600" b="1" dirty="0" smtClean="0">
                <a:solidFill>
                  <a:schemeClr val="accent2"/>
                </a:solidFill>
                <a:latin typeface="Candara" panose="020E0502030303020204" pitchFamily="34" charset="0"/>
              </a:rPr>
              <a:t>Graphic Design</a:t>
            </a:r>
            <a:br>
              <a:rPr lang="en-US" sz="3600" b="1" dirty="0" smtClean="0">
                <a:solidFill>
                  <a:schemeClr val="accent2"/>
                </a:solidFill>
                <a:latin typeface="Candara" panose="020E0502030303020204" pitchFamily="34" charset="0"/>
              </a:rPr>
            </a:br>
            <a:r>
              <a:rPr lang="en-US" sz="3600" b="1" dirty="0">
                <a:solidFill>
                  <a:schemeClr val="accent2"/>
                </a:solidFill>
                <a:latin typeface="Candara" panose="020E0502030303020204" pitchFamily="34" charset="0"/>
              </a:rPr>
              <a:t/>
            </a:r>
            <a:br>
              <a:rPr lang="en-US" sz="3600" b="1" dirty="0">
                <a:solidFill>
                  <a:schemeClr val="accent2"/>
                </a:solidFill>
                <a:latin typeface="Candara" panose="020E0502030303020204" pitchFamily="34" charset="0"/>
              </a:rPr>
            </a:br>
            <a:endParaRPr lang="en-US" sz="3600" dirty="0"/>
          </a:p>
        </p:txBody>
      </p:sp>
      <p:sp>
        <p:nvSpPr>
          <p:cNvPr id="3" name="Content Placeholder 2"/>
          <p:cNvSpPr>
            <a:spLocks noGrp="1"/>
          </p:cNvSpPr>
          <p:nvPr>
            <p:ph idx="1"/>
          </p:nvPr>
        </p:nvSpPr>
        <p:spPr>
          <a:xfrm>
            <a:off x="675567" y="1795364"/>
            <a:ext cx="4128911" cy="4636827"/>
          </a:xfrm>
        </p:spPr>
        <p:txBody>
          <a:bodyPr>
            <a:normAutofit/>
          </a:bodyPr>
          <a:lstStyle/>
          <a:p>
            <a:r>
              <a:rPr lang="en-US" sz="3200" b="1" dirty="0">
                <a:solidFill>
                  <a:schemeClr val="accent2"/>
                </a:solidFill>
                <a:latin typeface="Candara" panose="020E0502030303020204" pitchFamily="34" charset="0"/>
              </a:rPr>
              <a:t>Wafa Al Obaidat </a:t>
            </a:r>
            <a:endParaRPr lang="en-US" sz="3200" b="1" dirty="0" smtClean="0">
              <a:solidFill>
                <a:schemeClr val="accent2"/>
              </a:solidFill>
              <a:latin typeface="Candara" panose="020E0502030303020204" pitchFamily="34" charset="0"/>
            </a:endParaRPr>
          </a:p>
          <a:p>
            <a:pPr>
              <a:buFont typeface="Wingdings" panose="05000000000000000000" pitchFamily="2" charset="2"/>
              <a:buChar char="§"/>
            </a:pPr>
            <a:r>
              <a:rPr lang="en-US" sz="2300" dirty="0" smtClean="0">
                <a:latin typeface="Candara" panose="020E0502030303020204" pitchFamily="34" charset="0"/>
              </a:rPr>
              <a:t>CEO </a:t>
            </a:r>
            <a:r>
              <a:rPr lang="en-US" sz="2300" dirty="0">
                <a:latin typeface="Candara" panose="020E0502030303020204" pitchFamily="34" charset="0"/>
              </a:rPr>
              <a:t>and creative Director of </a:t>
            </a:r>
            <a:r>
              <a:rPr lang="en-US" sz="2300" dirty="0" err="1">
                <a:latin typeface="Candara" panose="020E0502030303020204" pitchFamily="34" charset="0"/>
              </a:rPr>
              <a:t>Obai</a:t>
            </a:r>
            <a:r>
              <a:rPr lang="en-US" sz="2300" dirty="0">
                <a:latin typeface="Candara" panose="020E0502030303020204" pitchFamily="34" charset="0"/>
              </a:rPr>
              <a:t> and Hill. </a:t>
            </a:r>
            <a:endParaRPr lang="en-US" sz="2300" dirty="0" smtClean="0">
              <a:latin typeface="Candara" panose="020E0502030303020204" pitchFamily="34" charset="0"/>
            </a:endParaRPr>
          </a:p>
          <a:p>
            <a:pPr>
              <a:buFont typeface="Wingdings" panose="05000000000000000000" pitchFamily="2" charset="2"/>
              <a:buChar char="§"/>
            </a:pPr>
            <a:r>
              <a:rPr lang="en-US" sz="2300" dirty="0" smtClean="0">
                <a:latin typeface="Candara" panose="020E0502030303020204" pitchFamily="34" charset="0"/>
              </a:rPr>
              <a:t>Graduated </a:t>
            </a:r>
            <a:r>
              <a:rPr lang="en-US" sz="2300" dirty="0">
                <a:latin typeface="Candara" panose="020E0502030303020204" pitchFamily="34" charset="0"/>
              </a:rPr>
              <a:t>with a Bachelor Degree in Interior and Spatial Design from Chelsea College of Art and Design at the University of the Arts in London. </a:t>
            </a:r>
            <a:endParaRPr lang="en-US" sz="2300" dirty="0" smtClean="0">
              <a:latin typeface="Candara" panose="020E0502030303020204" pitchFamily="34" charset="0"/>
            </a:endParaRPr>
          </a:p>
          <a:p>
            <a:pPr>
              <a:buFont typeface="Wingdings" panose="05000000000000000000" pitchFamily="2" charset="2"/>
              <a:buChar char="§"/>
            </a:pPr>
            <a:r>
              <a:rPr lang="en-US" sz="2300" dirty="0" smtClean="0">
                <a:latin typeface="Candara" panose="020E0502030303020204" pitchFamily="34" charset="0"/>
              </a:rPr>
              <a:t>She </a:t>
            </a:r>
            <a:r>
              <a:rPr lang="en-US" sz="2300" dirty="0">
                <a:latin typeface="Candara" panose="020E0502030303020204" pitchFamily="34" charset="0"/>
              </a:rPr>
              <a:t>established </a:t>
            </a:r>
            <a:r>
              <a:rPr lang="en-US" sz="2300" dirty="0" err="1">
                <a:latin typeface="Candara" panose="020E0502030303020204" pitchFamily="34" charset="0"/>
              </a:rPr>
              <a:t>Obai</a:t>
            </a:r>
            <a:r>
              <a:rPr lang="en-US" sz="2300" dirty="0">
                <a:latin typeface="Candara" panose="020E0502030303020204" pitchFamily="34" charset="0"/>
              </a:rPr>
              <a:t> and Hill in 2010 after her online magazine ‘Sketchbook Magazine’ became very popular in the U.K. </a:t>
            </a:r>
          </a:p>
        </p:txBody>
      </p:sp>
      <p:grpSp>
        <p:nvGrpSpPr>
          <p:cNvPr id="7" name="Group 6"/>
          <p:cNvGrpSpPr/>
          <p:nvPr/>
        </p:nvGrpSpPr>
        <p:grpSpPr>
          <a:xfrm>
            <a:off x="4794813" y="1009934"/>
            <a:ext cx="3823251" cy="5419523"/>
            <a:chOff x="4794813" y="1009934"/>
            <a:chExt cx="3823251" cy="5419523"/>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003517" y="1009934"/>
              <a:ext cx="3405845" cy="5050191"/>
            </a:xfrm>
            <a:prstGeom prst="rect">
              <a:avLst/>
            </a:prstGeom>
            <a:noFill/>
            <a:ln>
              <a:noFill/>
            </a:ln>
          </p:spPr>
        </p:pic>
        <p:sp>
          <p:nvSpPr>
            <p:cNvPr id="5" name="TextBox 4"/>
            <p:cNvSpPr txBox="1"/>
            <p:nvPr/>
          </p:nvSpPr>
          <p:spPr>
            <a:xfrm>
              <a:off x="4794813" y="6060125"/>
              <a:ext cx="3823251" cy="369332"/>
            </a:xfrm>
            <a:prstGeom prst="rect">
              <a:avLst/>
            </a:prstGeom>
            <a:noFill/>
          </p:spPr>
          <p:txBody>
            <a:bodyPr wrap="square" rtlCol="0">
              <a:spAutoFit/>
            </a:bodyPr>
            <a:lstStyle/>
            <a:p>
              <a:r>
                <a:rPr lang="en-US" dirty="0" smtClean="0">
                  <a:latin typeface="Candara" panose="020E0502030303020204" pitchFamily="34" charset="0"/>
                </a:rPr>
                <a:t>Source of Image: Room </a:t>
              </a:r>
              <a:r>
                <a:rPr lang="en-US" dirty="0" smtClean="0">
                  <a:latin typeface="Candara" panose="020E0502030303020204" pitchFamily="34" charset="0"/>
                </a:rPr>
                <a:t>Bahrain,2015</a:t>
              </a:r>
              <a:r>
                <a:rPr lang="en-GB" dirty="0" smtClean="0">
                  <a:effectLst/>
                  <a:latin typeface="Candara" panose="020E0502030303020204" pitchFamily="34" charset="0"/>
                </a:rPr>
                <a:t> </a:t>
              </a:r>
              <a:endParaRPr lang="en-US" dirty="0">
                <a:latin typeface="Candara" panose="020E0502030303020204" pitchFamily="34" charset="0"/>
              </a:endParaRPr>
            </a:p>
          </p:txBody>
        </p:sp>
      </p:grpSp>
      <p:sp>
        <p:nvSpPr>
          <p:cNvPr id="6" name="Slide Number Placeholder 5"/>
          <p:cNvSpPr>
            <a:spLocks noGrp="1"/>
          </p:cNvSpPr>
          <p:nvPr>
            <p:ph type="sldNum" sz="quarter" idx="12"/>
          </p:nvPr>
        </p:nvSpPr>
        <p:spPr/>
        <p:txBody>
          <a:bodyPr/>
          <a:lstStyle/>
          <a:p>
            <a:fld id="{1CF83D07-C333-6245-BE12-D78817B5769D}" type="slidenum">
              <a:rPr lang="en-US" smtClean="0"/>
              <a:t>24</a:t>
            </a:fld>
            <a:endParaRPr lang="en-US" dirty="0"/>
          </a:p>
        </p:txBody>
      </p:sp>
    </p:spTree>
    <p:extLst>
      <p:ext uri="{BB962C8B-B14F-4D97-AF65-F5344CB8AC3E}">
        <p14:creationId xmlns:p14="http://schemas.microsoft.com/office/powerpoint/2010/main" val="39591316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solidFill>
                  <a:schemeClr val="accent2"/>
                </a:solidFill>
                <a:latin typeface="Candara" panose="020E0502030303020204" pitchFamily="34" charset="0"/>
              </a:rPr>
              <a:t>Wafa Al Obaidat </a:t>
            </a:r>
          </a:p>
        </p:txBody>
      </p:sp>
      <p:sp>
        <p:nvSpPr>
          <p:cNvPr id="3" name="Content Placeholder 2"/>
          <p:cNvSpPr>
            <a:spLocks noGrp="1"/>
          </p:cNvSpPr>
          <p:nvPr>
            <p:ph idx="1"/>
          </p:nvPr>
        </p:nvSpPr>
        <p:spPr>
          <a:xfrm>
            <a:off x="893928" y="1737360"/>
            <a:ext cx="4171244" cy="4663439"/>
          </a:xfrm>
        </p:spPr>
        <p:txBody>
          <a:bodyPr>
            <a:normAutofit/>
          </a:bodyPr>
          <a:lstStyle/>
          <a:p>
            <a:pPr>
              <a:buFont typeface="Wingdings" panose="05000000000000000000" pitchFamily="2" charset="2"/>
              <a:buChar char="§"/>
            </a:pPr>
            <a:r>
              <a:rPr lang="en-US" sz="2400" dirty="0" smtClean="0">
                <a:latin typeface="Candara" panose="020E0502030303020204" pitchFamily="34" charset="0"/>
              </a:rPr>
              <a:t>In </a:t>
            </a:r>
            <a:r>
              <a:rPr lang="en-US" sz="2400" dirty="0">
                <a:latin typeface="Candara" panose="020E0502030303020204" pitchFamily="34" charset="0"/>
              </a:rPr>
              <a:t>2015, she received the </a:t>
            </a:r>
            <a:r>
              <a:rPr lang="en-US" sz="2400" dirty="0">
                <a:solidFill>
                  <a:schemeClr val="accent2"/>
                </a:solidFill>
                <a:latin typeface="Candara" panose="020E0502030303020204" pitchFamily="34" charset="0"/>
              </a:rPr>
              <a:t>Start Up of the Year </a:t>
            </a:r>
            <a:r>
              <a:rPr lang="en-US" sz="2400" dirty="0">
                <a:latin typeface="Candara" panose="020E0502030303020204" pitchFamily="34" charset="0"/>
              </a:rPr>
              <a:t>Award. </a:t>
            </a:r>
            <a:endParaRPr lang="en-US" sz="2400" dirty="0" smtClean="0">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She </a:t>
            </a:r>
            <a:r>
              <a:rPr lang="en-US" sz="2400" dirty="0">
                <a:latin typeface="Candara" panose="020E0502030303020204" pitchFamily="34" charset="0"/>
              </a:rPr>
              <a:t>also became a committee member of the </a:t>
            </a:r>
            <a:r>
              <a:rPr lang="en-US" sz="2400" dirty="0">
                <a:solidFill>
                  <a:schemeClr val="accent2"/>
                </a:solidFill>
                <a:latin typeface="Candara" panose="020E0502030303020204" pitchFamily="34" charset="0"/>
              </a:rPr>
              <a:t>SME society in the Bahrain Chamber of Commerce</a:t>
            </a:r>
            <a:r>
              <a:rPr lang="en-US" sz="2400" dirty="0">
                <a:latin typeface="Candara" panose="020E0502030303020204" pitchFamily="34" charset="0"/>
              </a:rPr>
              <a:t>. </a:t>
            </a:r>
            <a:endParaRPr lang="en-US" sz="2400" dirty="0" smtClean="0">
              <a:latin typeface="Candara" panose="020E0502030303020204" pitchFamily="34" charset="0"/>
            </a:endParaRPr>
          </a:p>
          <a:p>
            <a:pPr>
              <a:buFont typeface="Wingdings" panose="05000000000000000000" pitchFamily="2" charset="2"/>
              <a:buChar char="§"/>
            </a:pPr>
            <a:r>
              <a:rPr lang="en-US" sz="2400" dirty="0" err="1" smtClean="0">
                <a:latin typeface="Candara" panose="020E0502030303020204" pitchFamily="34" charset="0"/>
              </a:rPr>
              <a:t>Obai</a:t>
            </a:r>
            <a:r>
              <a:rPr lang="en-US" sz="2400" dirty="0" smtClean="0">
                <a:latin typeface="Candara" panose="020E0502030303020204" pitchFamily="34" charset="0"/>
              </a:rPr>
              <a:t> </a:t>
            </a:r>
            <a:r>
              <a:rPr lang="en-US" sz="2400" dirty="0">
                <a:latin typeface="Candara" panose="020E0502030303020204" pitchFamily="34" charset="0"/>
              </a:rPr>
              <a:t>and Hill also participated in a competition </a:t>
            </a:r>
            <a:r>
              <a:rPr lang="en-US" sz="2400" dirty="0" smtClean="0">
                <a:latin typeface="Candara" panose="020E0502030303020204" pitchFamily="34" charset="0"/>
              </a:rPr>
              <a:t>hosted </a:t>
            </a:r>
            <a:r>
              <a:rPr lang="en-US" sz="2400" dirty="0">
                <a:latin typeface="Candara" panose="020E0502030303020204" pitchFamily="34" charset="0"/>
              </a:rPr>
              <a:t>by Arab Architects Institute and Network for a </a:t>
            </a:r>
            <a:r>
              <a:rPr lang="en-US" sz="2400" dirty="0">
                <a:solidFill>
                  <a:schemeClr val="accent2"/>
                </a:solidFill>
                <a:latin typeface="Candara" panose="020E0502030303020204" pitchFamily="34" charset="0"/>
              </a:rPr>
              <a:t>logo design and won the competition </a:t>
            </a:r>
            <a:r>
              <a:rPr lang="en-US" sz="2400" dirty="0">
                <a:latin typeface="Candara" panose="020E0502030303020204" pitchFamily="34" charset="0"/>
              </a:rPr>
              <a:t>(Awards, 2016).</a:t>
            </a:r>
            <a:r>
              <a:rPr lang="en-GB" sz="2400" dirty="0">
                <a:latin typeface="Candara" panose="020E0502030303020204" pitchFamily="34" charset="0"/>
              </a:rPr>
              <a:t> </a:t>
            </a:r>
            <a:endParaRPr lang="en-US" sz="2400" dirty="0">
              <a:latin typeface="Candara" panose="020E0502030303020204" pitchFamily="34" charset="0"/>
            </a:endParaRPr>
          </a:p>
        </p:txBody>
      </p:sp>
      <p:sp>
        <p:nvSpPr>
          <p:cNvPr id="6" name="Slide Number Placeholder 5"/>
          <p:cNvSpPr>
            <a:spLocks noGrp="1"/>
          </p:cNvSpPr>
          <p:nvPr>
            <p:ph type="sldNum" sz="quarter" idx="12"/>
          </p:nvPr>
        </p:nvSpPr>
        <p:spPr/>
        <p:txBody>
          <a:bodyPr/>
          <a:lstStyle/>
          <a:p>
            <a:fld id="{1CF83D07-C333-6245-BE12-D78817B5769D}" type="slidenum">
              <a:rPr lang="en-US" smtClean="0"/>
              <a:t>25</a:t>
            </a:fld>
            <a:endParaRPr lang="en-US" dirty="0"/>
          </a:p>
        </p:txBody>
      </p:sp>
      <p:grpSp>
        <p:nvGrpSpPr>
          <p:cNvPr id="8" name="Group 7"/>
          <p:cNvGrpSpPr/>
          <p:nvPr/>
        </p:nvGrpSpPr>
        <p:grpSpPr>
          <a:xfrm>
            <a:off x="5047116" y="641447"/>
            <a:ext cx="3169457" cy="5625074"/>
            <a:chOff x="4937932" y="286604"/>
            <a:chExt cx="3169457" cy="5625074"/>
          </a:xfrm>
        </p:grpSpPr>
        <p:pic>
          <p:nvPicPr>
            <p:cNvPr id="4" name="Picture 3"/>
            <p:cNvPicPr/>
            <p:nvPr/>
          </p:nvPicPr>
          <p:blipFill rotWithShape="1">
            <a:blip r:embed="rId2">
              <a:extLst>
                <a:ext uri="{28A0092B-C50C-407E-A947-70E740481C1C}">
                  <a14:useLocalDpi xmlns:a14="http://schemas.microsoft.com/office/drawing/2010/main" val="0"/>
                </a:ext>
              </a:extLst>
            </a:blip>
            <a:srcRect r="46879"/>
            <a:stretch/>
          </p:blipFill>
          <p:spPr bwMode="auto">
            <a:xfrm>
              <a:off x="5088678" y="286604"/>
              <a:ext cx="2867968" cy="2683553"/>
            </a:xfrm>
            <a:prstGeom prst="rect">
              <a:avLst/>
            </a:prstGeom>
            <a:noFill/>
            <a:ln>
              <a:noFill/>
            </a:ln>
          </p:spPr>
        </p:pic>
        <p:sp>
          <p:nvSpPr>
            <p:cNvPr id="5" name="TextBox 4"/>
            <p:cNvSpPr txBox="1"/>
            <p:nvPr/>
          </p:nvSpPr>
          <p:spPr>
            <a:xfrm>
              <a:off x="4937932" y="5542346"/>
              <a:ext cx="3169457" cy="369332"/>
            </a:xfrm>
            <a:prstGeom prst="rect">
              <a:avLst/>
            </a:prstGeom>
            <a:noFill/>
          </p:spPr>
          <p:txBody>
            <a:bodyPr wrap="none" rtlCol="0">
              <a:spAutoFit/>
            </a:bodyPr>
            <a:lstStyle/>
            <a:p>
              <a:r>
                <a:rPr lang="en-US" dirty="0" smtClean="0">
                  <a:latin typeface="Candara" panose="020E0502030303020204" pitchFamily="34" charset="0"/>
                </a:rPr>
                <a:t>Source of Image: </a:t>
              </a:r>
              <a:r>
                <a:rPr lang="en-US" dirty="0">
                  <a:latin typeface="Candara" panose="020E0502030303020204" pitchFamily="34" charset="0"/>
                </a:rPr>
                <a:t>About, 2016</a:t>
              </a:r>
              <a:r>
                <a:rPr lang="en-US" dirty="0" smtClean="0">
                  <a:latin typeface="Candara" panose="020E0502030303020204" pitchFamily="34" charset="0"/>
                </a:rPr>
                <a:t>) </a:t>
              </a:r>
              <a:endParaRPr lang="en-US" dirty="0">
                <a:latin typeface="Candara" panose="020E0502030303020204" pitchFamily="34" charset="0"/>
              </a:endParaRPr>
            </a:p>
          </p:txBody>
        </p:sp>
        <p:pic>
          <p:nvPicPr>
            <p:cNvPr id="7" name="Picture 6"/>
            <p:cNvPicPr/>
            <p:nvPr/>
          </p:nvPicPr>
          <p:blipFill rotWithShape="1">
            <a:blip r:embed="rId2">
              <a:extLst>
                <a:ext uri="{28A0092B-C50C-407E-A947-70E740481C1C}">
                  <a14:useLocalDpi xmlns:a14="http://schemas.microsoft.com/office/drawing/2010/main" val="0"/>
                </a:ext>
              </a:extLst>
            </a:blip>
            <a:srcRect l="50176"/>
            <a:stretch/>
          </p:blipFill>
          <p:spPr bwMode="auto">
            <a:xfrm>
              <a:off x="5088678" y="3166282"/>
              <a:ext cx="2867967" cy="2197288"/>
            </a:xfrm>
            <a:prstGeom prst="rect">
              <a:avLst/>
            </a:prstGeom>
            <a:noFill/>
            <a:ln>
              <a:noFill/>
            </a:ln>
          </p:spPr>
        </p:pic>
      </p:grpSp>
    </p:spTree>
    <p:extLst>
      <p:ext uri="{BB962C8B-B14F-4D97-AF65-F5344CB8AC3E}">
        <p14:creationId xmlns:p14="http://schemas.microsoft.com/office/powerpoint/2010/main" val="40983165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974" y="286604"/>
            <a:ext cx="7543800" cy="1450757"/>
          </a:xfrm>
        </p:spPr>
        <p:txBody>
          <a:bodyPr>
            <a:normAutofit/>
          </a:bodyPr>
          <a:lstStyle/>
          <a:p>
            <a:r>
              <a:rPr lang="en-US" sz="3600" b="1" dirty="0">
                <a:solidFill>
                  <a:schemeClr val="accent2"/>
                </a:solidFill>
                <a:latin typeface="Candara" panose="020E0502030303020204" pitchFamily="34" charset="0"/>
              </a:rPr>
              <a:t>Bahraini Women in Graphic Design</a:t>
            </a:r>
            <a:br>
              <a:rPr lang="en-US" sz="3600" b="1" dirty="0">
                <a:solidFill>
                  <a:schemeClr val="accent2"/>
                </a:solidFill>
                <a:latin typeface="Candara" panose="020E0502030303020204" pitchFamily="34" charset="0"/>
              </a:rPr>
            </a:br>
            <a:endParaRPr lang="en-US" sz="3600" dirty="0"/>
          </a:p>
        </p:txBody>
      </p:sp>
      <p:sp>
        <p:nvSpPr>
          <p:cNvPr id="3" name="Content Placeholder 2"/>
          <p:cNvSpPr>
            <a:spLocks noGrp="1"/>
          </p:cNvSpPr>
          <p:nvPr>
            <p:ph idx="1"/>
          </p:nvPr>
        </p:nvSpPr>
        <p:spPr>
          <a:xfrm>
            <a:off x="750627" y="1737360"/>
            <a:ext cx="3466534" cy="4722425"/>
          </a:xfrm>
        </p:spPr>
        <p:txBody>
          <a:bodyPr>
            <a:normAutofit/>
          </a:bodyPr>
          <a:lstStyle/>
          <a:p>
            <a:r>
              <a:rPr lang="en-US" sz="3200" b="1" dirty="0">
                <a:solidFill>
                  <a:schemeClr val="accent2"/>
                </a:solidFill>
                <a:latin typeface="Candara" panose="020E0502030303020204" pitchFamily="34" charset="0"/>
              </a:rPr>
              <a:t>Manal </a:t>
            </a:r>
            <a:r>
              <a:rPr lang="en-US" sz="3200" b="1" dirty="0" err="1" smtClean="0">
                <a:solidFill>
                  <a:schemeClr val="accent2"/>
                </a:solidFill>
                <a:latin typeface="Candara" panose="020E0502030303020204" pitchFamily="34" charset="0"/>
              </a:rPr>
              <a:t>Qamber</a:t>
            </a:r>
            <a:r>
              <a:rPr lang="en-US" sz="3200" b="1" dirty="0" smtClean="0">
                <a:solidFill>
                  <a:schemeClr val="accent2"/>
                </a:solidFill>
                <a:latin typeface="Candara" panose="020E0502030303020204" pitchFamily="34" charset="0"/>
              </a:rPr>
              <a:t> </a:t>
            </a:r>
            <a:endParaRPr lang="en-US" sz="3200" b="1" dirty="0" smtClean="0">
              <a:solidFill>
                <a:schemeClr val="accent2"/>
              </a:solidFill>
              <a:latin typeface="Candara" panose="020E0502030303020204" pitchFamily="34" charset="0"/>
            </a:endParaRPr>
          </a:p>
          <a:p>
            <a:pPr>
              <a:buFont typeface="Wingdings" panose="05000000000000000000" pitchFamily="2" charset="2"/>
              <a:buChar char="§"/>
            </a:pPr>
            <a:r>
              <a:rPr lang="en-US" sz="2400" dirty="0" smtClean="0">
                <a:latin typeface="Candara" panose="020E0502030303020204" pitchFamily="34" charset="0"/>
              </a:rPr>
              <a:t>is </a:t>
            </a:r>
            <a:r>
              <a:rPr lang="en-US" sz="2400" dirty="0">
                <a:latin typeface="Candara" panose="020E0502030303020204" pitchFamily="34" charset="0"/>
              </a:rPr>
              <a:t>a </a:t>
            </a:r>
            <a:r>
              <a:rPr lang="en-US" sz="2400" dirty="0" smtClean="0">
                <a:latin typeface="Candara" panose="020E0502030303020204" pitchFamily="34" charset="0"/>
              </a:rPr>
              <a:t>freelance graphic designer </a:t>
            </a:r>
          </a:p>
          <a:p>
            <a:pPr>
              <a:buFont typeface="Wingdings" panose="05000000000000000000" pitchFamily="2" charset="2"/>
              <a:buChar char="§"/>
            </a:pPr>
            <a:r>
              <a:rPr lang="en-US" sz="2400" dirty="0" smtClean="0">
                <a:latin typeface="Candara" panose="020E0502030303020204" pitchFamily="34" charset="0"/>
              </a:rPr>
              <a:t>Graduated </a:t>
            </a:r>
            <a:r>
              <a:rPr lang="en-US" sz="2400" dirty="0">
                <a:latin typeface="Candara" panose="020E0502030303020204" pitchFamily="34" charset="0"/>
              </a:rPr>
              <a:t>from the University College of Bahrain earning a Bachelor Degree in Graphic Design</a:t>
            </a:r>
            <a:r>
              <a:rPr lang="en-US" sz="2400" dirty="0" smtClean="0">
                <a:latin typeface="Candara" panose="020E0502030303020204" pitchFamily="34" charset="0"/>
              </a:rPr>
              <a:t>.</a:t>
            </a:r>
          </a:p>
          <a:p>
            <a:pPr>
              <a:buFont typeface="Wingdings" panose="05000000000000000000" pitchFamily="2" charset="2"/>
              <a:buChar char="§"/>
            </a:pPr>
            <a:r>
              <a:rPr lang="en-US" sz="2400" dirty="0" smtClean="0">
                <a:latin typeface="Candara" panose="020E0502030303020204" pitchFamily="34" charset="0"/>
              </a:rPr>
              <a:t> </a:t>
            </a:r>
            <a:r>
              <a:rPr lang="en-US" sz="2400" dirty="0">
                <a:latin typeface="Candara" panose="020E0502030303020204" pitchFamily="34" charset="0"/>
              </a:rPr>
              <a:t>She then started her own career by promoting herself through social media </a:t>
            </a:r>
          </a:p>
        </p:txBody>
      </p:sp>
      <p:grpSp>
        <p:nvGrpSpPr>
          <p:cNvPr id="7" name="Group 6"/>
          <p:cNvGrpSpPr/>
          <p:nvPr/>
        </p:nvGrpSpPr>
        <p:grpSpPr>
          <a:xfrm>
            <a:off x="3768165" y="2371094"/>
            <a:ext cx="5184765" cy="3830087"/>
            <a:chOff x="3768165" y="2371094"/>
            <a:chExt cx="5184765" cy="3830087"/>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768165" y="2371094"/>
              <a:ext cx="5184765" cy="1627699"/>
            </a:xfrm>
            <a:prstGeom prst="rect">
              <a:avLst/>
            </a:prstGeom>
            <a:noFill/>
            <a:ln>
              <a:noFill/>
            </a:ln>
          </p:spPr>
        </p:pic>
        <p:sp>
          <p:nvSpPr>
            <p:cNvPr id="5" name="TextBox 4"/>
            <p:cNvSpPr txBox="1"/>
            <p:nvPr/>
          </p:nvSpPr>
          <p:spPr>
            <a:xfrm>
              <a:off x="5326081" y="5831849"/>
              <a:ext cx="3424335" cy="369332"/>
            </a:xfrm>
            <a:prstGeom prst="rect">
              <a:avLst/>
            </a:prstGeom>
            <a:noFill/>
          </p:spPr>
          <p:txBody>
            <a:bodyPr wrap="none" rtlCol="0">
              <a:spAutoFit/>
            </a:bodyPr>
            <a:lstStyle/>
            <a:p>
              <a:r>
                <a:rPr lang="en-US" dirty="0" smtClean="0">
                  <a:latin typeface="Candara" panose="020E0502030303020204" pitchFamily="34" charset="0"/>
                </a:rPr>
                <a:t>Source of Image: Facebook, 2009</a:t>
              </a:r>
              <a:endParaRPr lang="en-US" dirty="0">
                <a:latin typeface="Candara" panose="020E0502030303020204" pitchFamily="34" charset="0"/>
              </a:endParaRPr>
            </a:p>
          </p:txBody>
        </p:sp>
      </p:grpSp>
      <p:sp>
        <p:nvSpPr>
          <p:cNvPr id="6" name="Slide Number Placeholder 5"/>
          <p:cNvSpPr>
            <a:spLocks noGrp="1"/>
          </p:cNvSpPr>
          <p:nvPr>
            <p:ph type="sldNum" sz="quarter" idx="12"/>
          </p:nvPr>
        </p:nvSpPr>
        <p:spPr/>
        <p:txBody>
          <a:bodyPr/>
          <a:lstStyle/>
          <a:p>
            <a:fld id="{1CF83D07-C333-6245-BE12-D78817B5769D}" type="slidenum">
              <a:rPr lang="en-US" smtClean="0"/>
              <a:t>26</a:t>
            </a:fld>
            <a:endParaRPr lang="en-US" dirty="0"/>
          </a:p>
        </p:txBody>
      </p:sp>
    </p:spTree>
    <p:extLst>
      <p:ext uri="{BB962C8B-B14F-4D97-AF65-F5344CB8AC3E}">
        <p14:creationId xmlns:p14="http://schemas.microsoft.com/office/powerpoint/2010/main" val="16912387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Role of Governmental and Non-Governmental Entities </a:t>
            </a:r>
          </a:p>
        </p:txBody>
      </p:sp>
      <p:sp>
        <p:nvSpPr>
          <p:cNvPr id="3" name="Content Placeholder 2"/>
          <p:cNvSpPr>
            <a:spLocks noGrp="1"/>
          </p:cNvSpPr>
          <p:nvPr>
            <p:ph idx="1"/>
          </p:nvPr>
        </p:nvSpPr>
        <p:spPr/>
        <p:txBody>
          <a:bodyPr>
            <a:noAutofit/>
          </a:bodyPr>
          <a:lstStyle/>
          <a:p>
            <a:r>
              <a:rPr lang="en-US" sz="2800" b="1" dirty="0" smtClean="0">
                <a:solidFill>
                  <a:schemeClr val="accent2"/>
                </a:solidFill>
                <a:latin typeface="Candara" panose="020E0502030303020204" pitchFamily="34" charset="0"/>
              </a:rPr>
              <a:t>The Supreme Council for </a:t>
            </a:r>
            <a:r>
              <a:rPr lang="en-US" sz="2800" b="1" dirty="0" smtClean="0">
                <a:solidFill>
                  <a:schemeClr val="accent2"/>
                </a:solidFill>
                <a:latin typeface="Candara" panose="020E0502030303020204" pitchFamily="34" charset="0"/>
              </a:rPr>
              <a:t>women:</a:t>
            </a:r>
          </a:p>
          <a:p>
            <a:r>
              <a:rPr lang="en-US" sz="2400" dirty="0" smtClean="0">
                <a:solidFill>
                  <a:schemeClr val="tx1"/>
                </a:solidFill>
                <a:latin typeface="Candara" panose="020E0502030303020204" pitchFamily="34" charset="0"/>
              </a:rPr>
              <a:t>Established </a:t>
            </a:r>
            <a:r>
              <a:rPr lang="en-US" sz="2400" dirty="0" smtClean="0">
                <a:solidFill>
                  <a:schemeClr val="tx1"/>
                </a:solidFill>
                <a:latin typeface="Candara" panose="020E0502030303020204" pitchFamily="34" charset="0"/>
              </a:rPr>
              <a:t>in 2001</a:t>
            </a:r>
            <a:endParaRPr lang="en-US" sz="2400" dirty="0">
              <a:solidFill>
                <a:schemeClr val="tx1"/>
              </a:solidFill>
              <a:latin typeface="Candara" panose="020E0502030303020204" pitchFamily="34" charset="0"/>
            </a:endParaRPr>
          </a:p>
          <a:p>
            <a:r>
              <a:rPr lang="en-US" sz="2400" dirty="0" smtClean="0">
                <a:latin typeface="Candara" panose="020E0502030303020204" pitchFamily="34" charset="0"/>
              </a:rPr>
              <a:t>Reference </a:t>
            </a:r>
            <a:r>
              <a:rPr lang="en-US" sz="2400" dirty="0">
                <a:latin typeface="Candara" panose="020E0502030303020204" pitchFamily="34" charset="0"/>
              </a:rPr>
              <a:t>for women’s affairs to all official </a:t>
            </a:r>
            <a:r>
              <a:rPr lang="en-US" sz="2400" dirty="0" smtClean="0">
                <a:latin typeface="Candara" panose="020E0502030303020204" pitchFamily="34" charset="0"/>
              </a:rPr>
              <a:t>organizations</a:t>
            </a:r>
          </a:p>
          <a:p>
            <a:r>
              <a:rPr lang="en-US" sz="2400" dirty="0" smtClean="0">
                <a:latin typeface="Candara" panose="020E0502030303020204" pitchFamily="34" charset="0"/>
              </a:rPr>
              <a:t>This </a:t>
            </a:r>
            <a:r>
              <a:rPr lang="en-US" sz="2400" dirty="0">
                <a:latin typeface="Candara" panose="020E0502030303020204" pitchFamily="34" charset="0"/>
              </a:rPr>
              <a:t>council views and decides on issues related to the status of women in Bahrain. </a:t>
            </a:r>
          </a:p>
          <a:p>
            <a:r>
              <a:rPr lang="en-US" sz="2400" dirty="0" smtClean="0">
                <a:latin typeface="Candara" panose="020E0502030303020204" pitchFamily="34" charset="0"/>
              </a:rPr>
              <a:t>Her </a:t>
            </a:r>
            <a:r>
              <a:rPr lang="en-US" sz="2400" dirty="0">
                <a:latin typeface="Candara" panose="020E0502030303020204" pitchFamily="34" charset="0"/>
              </a:rPr>
              <a:t>Royal Highness Princess Sabeeka Bint Ibrahim Al Khalifa chairs the council. </a:t>
            </a:r>
          </a:p>
        </p:txBody>
      </p:sp>
      <p:sp>
        <p:nvSpPr>
          <p:cNvPr id="4" name="Slide Number Placeholder 3"/>
          <p:cNvSpPr>
            <a:spLocks noGrp="1"/>
          </p:cNvSpPr>
          <p:nvPr>
            <p:ph type="sldNum" sz="quarter" idx="12"/>
          </p:nvPr>
        </p:nvSpPr>
        <p:spPr/>
        <p:txBody>
          <a:bodyPr/>
          <a:lstStyle/>
          <a:p>
            <a:fld id="{1CF83D07-C333-6245-BE12-D78817B5769D}" type="slidenum">
              <a:rPr lang="en-US" smtClean="0"/>
              <a:t>27</a:t>
            </a:fld>
            <a:endParaRPr lang="en-US" dirty="0"/>
          </a:p>
        </p:txBody>
      </p:sp>
    </p:spTree>
    <p:extLst>
      <p:ext uri="{BB962C8B-B14F-4D97-AF65-F5344CB8AC3E}">
        <p14:creationId xmlns:p14="http://schemas.microsoft.com/office/powerpoint/2010/main" val="8111620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Role of Governmental and Non-Governmental Entities </a:t>
            </a:r>
            <a:endParaRPr lang="en-US" sz="3600" dirty="0"/>
          </a:p>
        </p:txBody>
      </p:sp>
      <p:sp>
        <p:nvSpPr>
          <p:cNvPr id="3" name="Content Placeholder 2"/>
          <p:cNvSpPr>
            <a:spLocks noGrp="1"/>
          </p:cNvSpPr>
          <p:nvPr>
            <p:ph idx="1"/>
          </p:nvPr>
        </p:nvSpPr>
        <p:spPr>
          <a:xfrm>
            <a:off x="822959" y="1845733"/>
            <a:ext cx="7543801" cy="4363997"/>
          </a:xfrm>
        </p:spPr>
        <p:txBody>
          <a:bodyPr>
            <a:normAutofit fontScale="77500" lnSpcReduction="20000"/>
          </a:bodyPr>
          <a:lstStyle/>
          <a:p>
            <a:r>
              <a:rPr lang="en-US" sz="3100" dirty="0">
                <a:latin typeface="Candara" panose="020E0502030303020204" pitchFamily="34" charset="0"/>
              </a:rPr>
              <a:t>The council has </a:t>
            </a:r>
            <a:r>
              <a:rPr lang="en-US" sz="3100" b="1" dirty="0">
                <a:solidFill>
                  <a:schemeClr val="accent2"/>
                </a:solidFill>
                <a:latin typeface="Candara" panose="020E0502030303020204" pitchFamily="34" charset="0"/>
              </a:rPr>
              <a:t>three</a:t>
            </a:r>
            <a:r>
              <a:rPr lang="en-US" sz="3100" dirty="0">
                <a:latin typeface="Candara" panose="020E0502030303020204" pitchFamily="34" charset="0"/>
              </a:rPr>
              <a:t> different programs that support women, which include</a:t>
            </a:r>
            <a:r>
              <a:rPr lang="en-US" sz="3100" dirty="0" smtClean="0">
                <a:latin typeface="Candara" panose="020E0502030303020204" pitchFamily="34" charset="0"/>
              </a:rPr>
              <a:t>:</a:t>
            </a:r>
          </a:p>
          <a:p>
            <a:pPr marL="571500" indent="-457200">
              <a:buAutoNum type="arabicPeriod"/>
            </a:pPr>
            <a:r>
              <a:rPr lang="en-US" sz="3100" b="1" dirty="0" smtClean="0">
                <a:solidFill>
                  <a:schemeClr val="accent2"/>
                </a:solidFill>
                <a:latin typeface="Candara" panose="020E0502030303020204" pitchFamily="34" charset="0"/>
              </a:rPr>
              <a:t>Economic </a:t>
            </a:r>
            <a:r>
              <a:rPr lang="en-US" sz="3100" b="1" dirty="0">
                <a:solidFill>
                  <a:schemeClr val="accent2"/>
                </a:solidFill>
                <a:latin typeface="Candara" panose="020E0502030303020204" pitchFamily="34" charset="0"/>
              </a:rPr>
              <a:t>Empowerment </a:t>
            </a:r>
            <a:r>
              <a:rPr lang="en-US" sz="3100" b="1" dirty="0" smtClean="0">
                <a:solidFill>
                  <a:schemeClr val="accent2"/>
                </a:solidFill>
                <a:latin typeface="Candara" panose="020E0502030303020204" pitchFamily="34" charset="0"/>
              </a:rPr>
              <a:t>Program</a:t>
            </a:r>
          </a:p>
          <a:p>
            <a:r>
              <a:rPr lang="en-US" sz="3100" dirty="0" smtClean="0">
                <a:latin typeface="Candara" panose="020E0502030303020204" pitchFamily="34" charset="0"/>
              </a:rPr>
              <a:t>  * Incubators</a:t>
            </a:r>
            <a:endParaRPr lang="en-US" sz="3100" dirty="0" smtClean="0">
              <a:latin typeface="Candara" panose="020E0502030303020204" pitchFamily="34" charset="0"/>
            </a:endParaRPr>
          </a:p>
          <a:p>
            <a:r>
              <a:rPr lang="en-US" sz="3100" dirty="0" smtClean="0">
                <a:latin typeface="Candara" panose="020E0502030303020204" pitchFamily="34" charset="0"/>
              </a:rPr>
              <a:t>  * Tamkeen </a:t>
            </a:r>
            <a:endParaRPr lang="en-US" sz="3100" dirty="0" smtClean="0">
              <a:latin typeface="Candara" panose="020E0502030303020204" pitchFamily="34" charset="0"/>
            </a:endParaRPr>
          </a:p>
          <a:p>
            <a:r>
              <a:rPr lang="en-US" sz="3100" dirty="0" smtClean="0">
                <a:latin typeface="Candara" panose="020E0502030303020204" pitchFamily="34" charset="0"/>
              </a:rPr>
              <a:t>  * </a:t>
            </a:r>
            <a:r>
              <a:rPr lang="en-US" sz="3100" dirty="0" err="1" smtClean="0">
                <a:latin typeface="Candara" panose="020E0502030303020204" pitchFamily="34" charset="0"/>
              </a:rPr>
              <a:t>Ebdaa</a:t>
            </a:r>
            <a:r>
              <a:rPr lang="en-US" sz="3100" dirty="0" smtClean="0">
                <a:latin typeface="Candara" panose="020E0502030303020204" pitchFamily="34" charset="0"/>
              </a:rPr>
              <a:t> </a:t>
            </a:r>
            <a:r>
              <a:rPr lang="en-US" sz="3100" dirty="0">
                <a:latin typeface="Candara" panose="020E0502030303020204" pitchFamily="34" charset="0"/>
              </a:rPr>
              <a:t>Bank to help and encourage women to start a home business or to develop an existing business through micro-financing loans. </a:t>
            </a:r>
          </a:p>
          <a:p>
            <a:pPr marL="571500" indent="-457200">
              <a:buAutoNum type="arabicPeriod"/>
            </a:pPr>
            <a:endParaRPr lang="en-US" sz="3100" dirty="0" smtClean="0">
              <a:latin typeface="Candara" panose="020E0502030303020204" pitchFamily="34" charset="0"/>
            </a:endParaRPr>
          </a:p>
          <a:p>
            <a:pPr marL="628650" indent="-514350">
              <a:buFont typeface="+mj-lt"/>
              <a:buAutoNum type="arabicPeriod" startAt="2"/>
            </a:pPr>
            <a:r>
              <a:rPr lang="en-US" sz="3100" b="1" dirty="0" smtClean="0">
                <a:solidFill>
                  <a:schemeClr val="accent2"/>
                </a:solidFill>
                <a:latin typeface="Candara" panose="020E0502030303020204" pitchFamily="34" charset="0"/>
              </a:rPr>
              <a:t>Political </a:t>
            </a:r>
            <a:r>
              <a:rPr lang="en-US" sz="3100" b="1" dirty="0">
                <a:solidFill>
                  <a:schemeClr val="accent2"/>
                </a:solidFill>
                <a:latin typeface="Candara" panose="020E0502030303020204" pitchFamily="34" charset="0"/>
              </a:rPr>
              <a:t>Empowerment </a:t>
            </a:r>
            <a:r>
              <a:rPr lang="en-US" sz="3100" b="1" dirty="0" smtClean="0">
                <a:solidFill>
                  <a:schemeClr val="accent2"/>
                </a:solidFill>
                <a:latin typeface="Candara" panose="020E0502030303020204" pitchFamily="34" charset="0"/>
              </a:rPr>
              <a:t>Program</a:t>
            </a:r>
            <a:endParaRPr lang="en-US" sz="3100" b="1" dirty="0">
              <a:solidFill>
                <a:schemeClr val="accent2"/>
              </a:solidFill>
              <a:latin typeface="Candara" panose="020E0502030303020204" pitchFamily="34" charset="0"/>
            </a:endParaRPr>
          </a:p>
          <a:p>
            <a:pPr marL="628650" indent="-514350">
              <a:buFont typeface="+mj-lt"/>
              <a:buAutoNum type="arabicPeriod" startAt="2"/>
            </a:pPr>
            <a:r>
              <a:rPr lang="en-US" sz="3100" b="1" dirty="0" smtClean="0">
                <a:solidFill>
                  <a:schemeClr val="accent2"/>
                </a:solidFill>
                <a:latin typeface="Candara" panose="020E0502030303020204" pitchFamily="34" charset="0"/>
              </a:rPr>
              <a:t>Family </a:t>
            </a:r>
            <a:r>
              <a:rPr lang="en-US" sz="3100" b="1" dirty="0">
                <a:solidFill>
                  <a:schemeClr val="accent2"/>
                </a:solidFill>
                <a:latin typeface="Candara" panose="020E0502030303020204" pitchFamily="34" charset="0"/>
              </a:rPr>
              <a:t>Stability </a:t>
            </a:r>
            <a:r>
              <a:rPr lang="en-US" sz="3100" b="1" dirty="0" smtClean="0">
                <a:solidFill>
                  <a:schemeClr val="accent2"/>
                </a:solidFill>
                <a:latin typeface="Candara" panose="020E0502030303020204" pitchFamily="34" charset="0"/>
              </a:rPr>
              <a:t>Program</a:t>
            </a:r>
          </a:p>
          <a:p>
            <a:endParaRPr lang="en-GB" dirty="0"/>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28</a:t>
            </a:fld>
            <a:endParaRPr lang="en-US" dirty="0"/>
          </a:p>
        </p:txBody>
      </p:sp>
    </p:spTree>
    <p:extLst>
      <p:ext uri="{BB962C8B-B14F-4D97-AF65-F5344CB8AC3E}">
        <p14:creationId xmlns:p14="http://schemas.microsoft.com/office/powerpoint/2010/main" val="3936655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Role of Governmental and Non-Governmental Entities </a:t>
            </a:r>
            <a:endParaRPr lang="en-US" sz="3600" dirty="0"/>
          </a:p>
        </p:txBody>
      </p:sp>
      <p:sp>
        <p:nvSpPr>
          <p:cNvPr id="3" name="Content Placeholder 2"/>
          <p:cNvSpPr>
            <a:spLocks noGrp="1"/>
          </p:cNvSpPr>
          <p:nvPr>
            <p:ph idx="1"/>
          </p:nvPr>
        </p:nvSpPr>
        <p:spPr>
          <a:xfrm>
            <a:off x="822959" y="1845734"/>
            <a:ext cx="7543801" cy="4336702"/>
          </a:xfrm>
        </p:spPr>
        <p:txBody>
          <a:bodyPr>
            <a:normAutofit fontScale="92500" lnSpcReduction="10000"/>
          </a:bodyPr>
          <a:lstStyle/>
          <a:p>
            <a:r>
              <a:rPr lang="en-US" sz="3000" dirty="0">
                <a:latin typeface="Candara" panose="020E0502030303020204" pitchFamily="34" charset="0"/>
              </a:rPr>
              <a:t>The government of Bahrain also provides support to all young Bahrainis who are seeking to start their own business by launching a </a:t>
            </a:r>
            <a:r>
              <a:rPr lang="en-US" sz="3000" b="1" dirty="0">
                <a:solidFill>
                  <a:schemeClr val="accent2"/>
                </a:solidFill>
                <a:latin typeface="Candara" panose="020E0502030303020204" pitchFamily="34" charset="0"/>
              </a:rPr>
              <a:t>SME </a:t>
            </a:r>
            <a:r>
              <a:rPr lang="en-US" sz="3000" b="1" dirty="0" smtClean="0">
                <a:solidFill>
                  <a:schemeClr val="accent2"/>
                </a:solidFill>
                <a:latin typeface="Candara" panose="020E0502030303020204" pitchFamily="34" charset="0"/>
              </a:rPr>
              <a:t>toolkit;</a:t>
            </a:r>
            <a:endParaRPr lang="en-US" sz="3000" b="1" dirty="0" smtClean="0">
              <a:solidFill>
                <a:schemeClr val="accent2"/>
              </a:solidFill>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An </a:t>
            </a:r>
            <a:r>
              <a:rPr lang="en-US" sz="2600" dirty="0">
                <a:latin typeface="Candara" panose="020E0502030303020204" pitchFamily="34" charset="0"/>
              </a:rPr>
              <a:t>online platform that helps entrepreneurs and SME’s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They </a:t>
            </a:r>
            <a:r>
              <a:rPr lang="en-US" sz="2600" dirty="0">
                <a:latin typeface="Candara" panose="020E0502030303020204" pitchFamily="34" charset="0"/>
              </a:rPr>
              <a:t>provide self-learning content, business guides, schemes of assistance, updates on government policies, regulations, rules and guidelines.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It </a:t>
            </a:r>
            <a:r>
              <a:rPr lang="en-US" sz="2600" dirty="0">
                <a:latin typeface="Candara" panose="020E0502030303020204" pitchFamily="34" charset="0"/>
              </a:rPr>
              <a:t>is a free toolkit that only requires individuals to register and receive newsletters, notifications about new tools, promoting businesses for free by listing and constructing a webpage of your SME. (SME toolkit Bahrain, 2016)</a:t>
            </a:r>
            <a:endParaRPr lang="en-GB" sz="2600" dirty="0">
              <a:latin typeface="Candara" panose="020E0502030303020204" pitchFamily="34" charset="0"/>
            </a:endParaRPr>
          </a:p>
          <a:p>
            <a:endParaRPr lang="en-GB" dirty="0"/>
          </a:p>
        </p:txBody>
      </p:sp>
      <p:sp>
        <p:nvSpPr>
          <p:cNvPr id="4" name="Slide Number Placeholder 3"/>
          <p:cNvSpPr>
            <a:spLocks noGrp="1"/>
          </p:cNvSpPr>
          <p:nvPr>
            <p:ph type="sldNum" sz="quarter" idx="12"/>
          </p:nvPr>
        </p:nvSpPr>
        <p:spPr/>
        <p:txBody>
          <a:bodyPr/>
          <a:lstStyle/>
          <a:p>
            <a:fld id="{1CF83D07-C333-6245-BE12-D78817B5769D}" type="slidenum">
              <a:rPr lang="en-US" smtClean="0"/>
              <a:t>29</a:t>
            </a:fld>
            <a:endParaRPr lang="en-US" dirty="0"/>
          </a:p>
        </p:txBody>
      </p:sp>
    </p:spTree>
    <p:extLst>
      <p:ext uri="{BB962C8B-B14F-4D97-AF65-F5344CB8AC3E}">
        <p14:creationId xmlns:p14="http://schemas.microsoft.com/office/powerpoint/2010/main" val="38771788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Problem Statement:</a:t>
            </a:r>
            <a:endParaRPr lang="en-US" sz="3600" b="1" dirty="0">
              <a:solidFill>
                <a:schemeClr val="accent2"/>
              </a:solidFill>
            </a:endParaRPr>
          </a:p>
        </p:txBody>
      </p:sp>
      <p:sp>
        <p:nvSpPr>
          <p:cNvPr id="3" name="Content Placeholder 2"/>
          <p:cNvSpPr>
            <a:spLocks noGrp="1"/>
          </p:cNvSpPr>
          <p:nvPr>
            <p:ph idx="1"/>
          </p:nvPr>
        </p:nvSpPr>
        <p:spPr/>
        <p:txBody>
          <a:bodyPr/>
          <a:lstStyle/>
          <a:p>
            <a:r>
              <a:rPr lang="en-US" sz="3200" dirty="0" smtClean="0">
                <a:latin typeface="Candara" panose="020E0502030303020204" pitchFamily="34" charset="0"/>
              </a:rPr>
              <a:t>The </a:t>
            </a:r>
            <a:r>
              <a:rPr lang="en-US" sz="3200" dirty="0">
                <a:latin typeface="Candara" panose="020E0502030303020204" pitchFamily="34" charset="0"/>
              </a:rPr>
              <a:t>main research problem is derived from the need to highlight the role and contribution of Bahraini women in </a:t>
            </a:r>
            <a:r>
              <a:rPr lang="en-US" sz="3200" dirty="0" smtClean="0">
                <a:latin typeface="Candara" panose="020E0502030303020204" pitchFamily="34" charset="0"/>
              </a:rPr>
              <a:t>the fields of Art and Design in the Kingdom of Bahrain.</a:t>
            </a:r>
            <a:endParaRPr lang="en-US" sz="32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3</a:t>
            </a:fld>
            <a:endParaRPr lang="en-US" dirty="0"/>
          </a:p>
        </p:txBody>
      </p:sp>
    </p:spTree>
    <p:extLst>
      <p:ext uri="{BB962C8B-B14F-4D97-AF65-F5344CB8AC3E}">
        <p14:creationId xmlns:p14="http://schemas.microsoft.com/office/powerpoint/2010/main" val="16274273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18591" y="610216"/>
            <a:ext cx="7543800" cy="1450757"/>
          </a:xfrm>
        </p:spPr>
        <p:txBody>
          <a:bodyPr>
            <a:normAutofit/>
          </a:bodyPr>
          <a:lstStyle/>
          <a:p>
            <a:r>
              <a:rPr lang="en-US" sz="3600" b="1" dirty="0" smtClean="0">
                <a:solidFill>
                  <a:schemeClr val="accent2"/>
                </a:solidFill>
                <a:latin typeface="Candara" panose="020E0502030303020204" pitchFamily="34" charset="0"/>
              </a:rPr>
              <a:t>Awards</a:t>
            </a:r>
            <a:r>
              <a:rPr lang="en-US" dirty="0" smtClean="0"/>
              <a:t/>
            </a:r>
            <a:br>
              <a:rPr lang="en-US" dirty="0" smtClean="0"/>
            </a:br>
            <a:endParaRPr lang="en-US" dirty="0"/>
          </a:p>
        </p:txBody>
      </p:sp>
      <p:pic>
        <p:nvPicPr>
          <p:cNvPr id="18" name="Picture 17" descr="5logos.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020059" y="610216"/>
            <a:ext cx="6689704" cy="5470706"/>
          </a:xfrm>
          <a:prstGeom prst="rect">
            <a:avLst/>
          </a:prstGeom>
        </p:spPr>
      </p:pic>
      <p:sp>
        <p:nvSpPr>
          <p:cNvPr id="3" name="TextBox 2"/>
          <p:cNvSpPr txBox="1"/>
          <p:nvPr/>
        </p:nvSpPr>
        <p:spPr>
          <a:xfrm>
            <a:off x="282222" y="6488668"/>
            <a:ext cx="5695497" cy="369332"/>
          </a:xfrm>
          <a:prstGeom prst="rect">
            <a:avLst/>
          </a:prstGeom>
          <a:noFill/>
        </p:spPr>
        <p:txBody>
          <a:bodyPr wrap="square" rtlCol="0">
            <a:spAutoFit/>
          </a:bodyPr>
          <a:lstStyle/>
          <a:p>
            <a:r>
              <a:rPr lang="en-US" dirty="0" smtClean="0">
                <a:latin typeface="Candara" panose="020E0502030303020204" pitchFamily="34" charset="0"/>
              </a:rPr>
              <a:t>Source of Image: The </a:t>
            </a:r>
            <a:r>
              <a:rPr lang="en-US" dirty="0">
                <a:latin typeface="Candara" panose="020E0502030303020204" pitchFamily="34" charset="0"/>
              </a:rPr>
              <a:t>Supreme Council for Women, 2015)</a:t>
            </a:r>
            <a:r>
              <a:rPr lang="en-GB" dirty="0" smtClean="0">
                <a:effectLst/>
                <a:latin typeface="Candara" panose="020E0502030303020204" pitchFamily="34" charset="0"/>
              </a:rPr>
              <a:t> </a:t>
            </a:r>
            <a:endParaRPr lang="en-US" dirty="0">
              <a:latin typeface="Candara" panose="020E0502030303020204" pitchFamily="34" charset="0"/>
            </a:endParaRPr>
          </a:p>
        </p:txBody>
      </p:sp>
      <p:sp>
        <p:nvSpPr>
          <p:cNvPr id="2" name="Slide Number Placeholder 1"/>
          <p:cNvSpPr>
            <a:spLocks noGrp="1"/>
          </p:cNvSpPr>
          <p:nvPr>
            <p:ph type="sldNum" sz="quarter" idx="12"/>
          </p:nvPr>
        </p:nvSpPr>
        <p:spPr/>
        <p:txBody>
          <a:bodyPr/>
          <a:lstStyle/>
          <a:p>
            <a:fld id="{1CF83D07-C333-6245-BE12-D78817B5769D}" type="slidenum">
              <a:rPr lang="en-US" smtClean="0"/>
              <a:t>30</a:t>
            </a:fld>
            <a:endParaRPr lang="en-US" dirty="0"/>
          </a:p>
        </p:txBody>
      </p:sp>
    </p:spTree>
    <p:extLst>
      <p:ext uri="{BB962C8B-B14F-4D97-AF65-F5344CB8AC3E}">
        <p14:creationId xmlns:p14="http://schemas.microsoft.com/office/powerpoint/2010/main" val="3163787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solidFill>
                  <a:schemeClr val="accent2"/>
                </a:solidFill>
                <a:latin typeface="Candara" panose="020E0502030303020204" pitchFamily="34" charset="0"/>
              </a:rPr>
              <a:t>Awards</a:t>
            </a:r>
            <a:br>
              <a:rPr lang="en-US" sz="3600" b="1" dirty="0" smtClean="0">
                <a:solidFill>
                  <a:schemeClr val="accent2"/>
                </a:solidFill>
                <a:latin typeface="Candara" panose="020E0502030303020204" pitchFamily="34" charset="0"/>
              </a:rPr>
            </a:br>
            <a:r>
              <a:rPr lang="en-US" sz="3600" b="1" dirty="0">
                <a:solidFill>
                  <a:schemeClr val="accent2"/>
                </a:solidFill>
                <a:latin typeface="Candara" panose="020E0502030303020204" pitchFamily="34" charset="0"/>
              </a:rPr>
              <a:t/>
            </a:r>
            <a:br>
              <a:rPr lang="en-US" sz="3600" b="1" dirty="0">
                <a:solidFill>
                  <a:schemeClr val="accent2"/>
                </a:solidFill>
                <a:latin typeface="Candara" panose="020E0502030303020204" pitchFamily="34" charset="0"/>
              </a:rPr>
            </a:br>
            <a:endParaRPr lang="en-US" sz="3600" b="1" dirty="0">
              <a:solidFill>
                <a:schemeClr val="accent2"/>
              </a:solidFill>
              <a:latin typeface="Candara" panose="020E0502030303020204" pitchFamily="34" charset="0"/>
            </a:endParaRPr>
          </a:p>
        </p:txBody>
      </p:sp>
      <p:grpSp>
        <p:nvGrpSpPr>
          <p:cNvPr id="6" name="Group 5"/>
          <p:cNvGrpSpPr/>
          <p:nvPr/>
        </p:nvGrpSpPr>
        <p:grpSpPr>
          <a:xfrm>
            <a:off x="1516847" y="830113"/>
            <a:ext cx="5908497" cy="5547941"/>
            <a:chOff x="1516847" y="830113"/>
            <a:chExt cx="5908497" cy="5547941"/>
          </a:xfrm>
        </p:grpSpPr>
        <p:pic>
          <p:nvPicPr>
            <p:cNvPr id="4" name="Picture 3" descr="Screen shot 2015-12-13 at 18.27.01.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830170" y="3855529"/>
              <a:ext cx="4470400" cy="2108200"/>
            </a:xfrm>
            <a:prstGeom prst="rect">
              <a:avLst/>
            </a:prstGeom>
          </p:spPr>
        </p:pic>
        <p:pic>
          <p:nvPicPr>
            <p:cNvPr id="5" name="Picture 4" descr="Screen shot 2015-12-13 at 18.28.16.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837190" y="830113"/>
              <a:ext cx="4463380" cy="2914860"/>
            </a:xfrm>
            <a:prstGeom prst="rect">
              <a:avLst/>
            </a:prstGeom>
          </p:spPr>
        </p:pic>
        <p:sp>
          <p:nvSpPr>
            <p:cNvPr id="7" name="TextBox 6"/>
            <p:cNvSpPr txBox="1"/>
            <p:nvPr/>
          </p:nvSpPr>
          <p:spPr>
            <a:xfrm>
              <a:off x="1516847" y="6008722"/>
              <a:ext cx="5908497" cy="369332"/>
            </a:xfrm>
            <a:prstGeom prst="rect">
              <a:avLst/>
            </a:prstGeom>
            <a:noFill/>
          </p:spPr>
          <p:txBody>
            <a:bodyPr wrap="square" rtlCol="0">
              <a:spAutoFit/>
            </a:bodyPr>
            <a:lstStyle/>
            <a:p>
              <a:r>
                <a:rPr lang="en-US" dirty="0" smtClean="0">
                  <a:latin typeface="Candara" panose="020E0502030303020204" pitchFamily="34" charset="0"/>
                </a:rPr>
                <a:t>Source of Image: Bahrain </a:t>
              </a:r>
              <a:r>
                <a:rPr lang="en-US" dirty="0">
                  <a:latin typeface="Candara" panose="020E0502030303020204" pitchFamily="34" charset="0"/>
                </a:rPr>
                <a:t>Award for </a:t>
              </a:r>
              <a:r>
                <a:rPr lang="en-US" dirty="0" smtClean="0">
                  <a:latin typeface="Candara" panose="020E0502030303020204" pitchFamily="34" charset="0"/>
                </a:rPr>
                <a:t>Entrepreneurship</a:t>
              </a:r>
              <a:r>
                <a:rPr lang="en-US" dirty="0">
                  <a:latin typeface="Candara" panose="020E0502030303020204" pitchFamily="34" charset="0"/>
                </a:rPr>
                <a:t>, </a:t>
              </a:r>
              <a:r>
                <a:rPr lang="en-US" dirty="0" smtClean="0">
                  <a:latin typeface="Candara" panose="020E0502030303020204" pitchFamily="34" charset="0"/>
                </a:rPr>
                <a:t>2015</a:t>
              </a:r>
              <a:endParaRPr lang="en-US" dirty="0">
                <a:latin typeface="Candara" panose="020E0502030303020204" pitchFamily="34" charset="0"/>
              </a:endParaRPr>
            </a:p>
          </p:txBody>
        </p:sp>
      </p:grpSp>
      <p:sp>
        <p:nvSpPr>
          <p:cNvPr id="3" name="Slide Number Placeholder 2"/>
          <p:cNvSpPr>
            <a:spLocks noGrp="1"/>
          </p:cNvSpPr>
          <p:nvPr>
            <p:ph type="sldNum" sz="quarter" idx="12"/>
          </p:nvPr>
        </p:nvSpPr>
        <p:spPr/>
        <p:txBody>
          <a:bodyPr/>
          <a:lstStyle/>
          <a:p>
            <a:fld id="{1CF83D07-C333-6245-BE12-D78817B5769D}" type="slidenum">
              <a:rPr lang="en-US" smtClean="0"/>
              <a:t>31</a:t>
            </a:fld>
            <a:endParaRPr lang="en-US" dirty="0"/>
          </a:p>
        </p:txBody>
      </p:sp>
    </p:spTree>
    <p:extLst>
      <p:ext uri="{BB962C8B-B14F-4D97-AF65-F5344CB8AC3E}">
        <p14:creationId xmlns:p14="http://schemas.microsoft.com/office/powerpoint/2010/main" val="23341085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388" y="300110"/>
            <a:ext cx="7394812" cy="1417638"/>
          </a:xfrm>
        </p:spPr>
        <p:txBody>
          <a:bodyPr>
            <a:normAutofit fontScale="90000"/>
          </a:bodyPr>
          <a:lstStyle/>
          <a:p>
            <a:r>
              <a:rPr lang="en-US" dirty="0" smtClean="0"/>
              <a:t/>
            </a:r>
            <a:br>
              <a:rPr lang="en-US" dirty="0" smtClean="0"/>
            </a:br>
            <a:r>
              <a:rPr lang="en-US" dirty="0"/>
              <a:t/>
            </a:r>
            <a:br>
              <a:rPr lang="en-US" dirty="0"/>
            </a:br>
            <a:r>
              <a:rPr lang="en-US" sz="3600" b="1" dirty="0" smtClean="0">
                <a:solidFill>
                  <a:schemeClr val="accent2"/>
                </a:solidFill>
                <a:latin typeface="Candara" panose="020E0502030303020204" pitchFamily="34" charset="0"/>
              </a:rPr>
              <a:t>Significance </a:t>
            </a:r>
            <a:r>
              <a:rPr lang="en-US" sz="3600" b="1" dirty="0">
                <a:solidFill>
                  <a:schemeClr val="accent2"/>
                </a:solidFill>
                <a:latin typeface="Candara" panose="020E0502030303020204" pitchFamily="34" charset="0"/>
              </a:rPr>
              <a:t>of Bahraini Women’s Contributions in Art and </a:t>
            </a:r>
            <a:r>
              <a:rPr lang="en-US" sz="3600" b="1" dirty="0" smtClean="0">
                <a:solidFill>
                  <a:schemeClr val="accent2"/>
                </a:solidFill>
                <a:latin typeface="Candara" panose="020E0502030303020204" pitchFamily="34" charset="0"/>
              </a:rPr>
              <a:t>Design</a:t>
            </a:r>
            <a:endParaRPr lang="en-US" sz="36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682388" y="1792111"/>
            <a:ext cx="7394812" cy="4608689"/>
          </a:xfrm>
        </p:spPr>
        <p:txBody>
          <a:bodyPr>
            <a:normAutofit/>
          </a:bodyPr>
          <a:lstStyle/>
          <a:p>
            <a:pPr>
              <a:buFont typeface="Wingdings" panose="05000000000000000000" pitchFamily="2" charset="2"/>
              <a:buChar char="§"/>
            </a:pPr>
            <a:r>
              <a:rPr lang="en-US" sz="2600" dirty="0" smtClean="0">
                <a:latin typeface="Candara" panose="020E0502030303020204" pitchFamily="34" charset="0"/>
              </a:rPr>
              <a:t>  Positive </a:t>
            </a:r>
            <a:r>
              <a:rPr lang="en-US" sz="2600" dirty="0" smtClean="0">
                <a:latin typeface="Candara" panose="020E0502030303020204" pitchFamily="34" charset="0"/>
              </a:rPr>
              <a:t>impacts</a:t>
            </a:r>
          </a:p>
          <a:p>
            <a:pPr>
              <a:buFont typeface="Wingdings" panose="05000000000000000000" pitchFamily="2" charset="2"/>
              <a:buChar char="§"/>
            </a:pPr>
            <a:r>
              <a:rPr lang="en-US" sz="2600" dirty="0" smtClean="0">
                <a:latin typeface="Candara" panose="020E0502030303020204" pitchFamily="34" charset="0"/>
              </a:rPr>
              <a:t>  Reflecting </a:t>
            </a:r>
            <a:r>
              <a:rPr lang="en-US" sz="2600" dirty="0">
                <a:latin typeface="Candara" panose="020E0502030303020204" pitchFamily="34" charset="0"/>
              </a:rPr>
              <a:t>a creative image of the Kingdom of Bahrain abroad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  Influence </a:t>
            </a:r>
            <a:r>
              <a:rPr lang="en-US" sz="2600" dirty="0">
                <a:latin typeface="Candara" panose="020E0502030303020204" pitchFamily="34" charset="0"/>
              </a:rPr>
              <a:t>tourists, which will develop the country’s economy.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  Socially </a:t>
            </a:r>
            <a:r>
              <a:rPr lang="en-US" sz="2600" dirty="0">
                <a:latin typeface="Candara" panose="020E0502030303020204" pitchFamily="34" charset="0"/>
              </a:rPr>
              <a:t>communicate with others from different times, cultures and backgrounds.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  Appreciate </a:t>
            </a:r>
            <a:r>
              <a:rPr lang="en-US" sz="2600" dirty="0">
                <a:latin typeface="Candara" panose="020E0502030303020204" pitchFamily="34" charset="0"/>
              </a:rPr>
              <a:t>different historical periods and understand their importance to the world.</a:t>
            </a:r>
            <a:endParaRPr lang="en-GB" sz="26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32</a:t>
            </a:fld>
            <a:endParaRPr lang="en-US" dirty="0"/>
          </a:p>
        </p:txBody>
      </p:sp>
    </p:spTree>
    <p:extLst>
      <p:ext uri="{BB962C8B-B14F-4D97-AF65-F5344CB8AC3E}">
        <p14:creationId xmlns:p14="http://schemas.microsoft.com/office/powerpoint/2010/main" val="27822475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000" dirty="0"/>
              <a:t> </a:t>
            </a:r>
            <a:r>
              <a:rPr lang="en-GB" sz="3000" dirty="0"/>
              <a:t/>
            </a:r>
            <a:br>
              <a:rPr lang="en-GB" sz="3000" dirty="0"/>
            </a:br>
            <a:r>
              <a:rPr lang="en-US" sz="4000" b="1" dirty="0">
                <a:solidFill>
                  <a:schemeClr val="accent2"/>
                </a:solidFill>
                <a:latin typeface="Candara" panose="020E0502030303020204" pitchFamily="34" charset="0"/>
              </a:rPr>
              <a:t>Futuristic Vision of Bahraini Women in Art and </a:t>
            </a:r>
            <a:r>
              <a:rPr lang="en-US" sz="4000" b="1" dirty="0" smtClean="0">
                <a:solidFill>
                  <a:schemeClr val="accent2"/>
                </a:solidFill>
                <a:latin typeface="Candara" panose="020E0502030303020204" pitchFamily="34" charset="0"/>
              </a:rPr>
              <a:t>Design</a:t>
            </a:r>
            <a:endParaRPr lang="en-US" sz="4000" b="1" dirty="0">
              <a:solidFill>
                <a:schemeClr val="accent2"/>
              </a:solidFill>
              <a:latin typeface="Candara" panose="020E0502030303020204" pitchFamily="34" charset="0"/>
            </a:endParaRPr>
          </a:p>
        </p:txBody>
      </p:sp>
      <p:sp>
        <p:nvSpPr>
          <p:cNvPr id="3" name="Content Placeholder 2"/>
          <p:cNvSpPr>
            <a:spLocks noGrp="1"/>
          </p:cNvSpPr>
          <p:nvPr>
            <p:ph idx="1"/>
          </p:nvPr>
        </p:nvSpPr>
        <p:spPr/>
        <p:txBody>
          <a:bodyPr>
            <a:normAutofit/>
          </a:bodyPr>
          <a:lstStyle/>
          <a:p>
            <a:endParaRPr lang="en-US" dirty="0"/>
          </a:p>
          <a:p>
            <a:pPr>
              <a:buFont typeface="Wingdings" panose="05000000000000000000" pitchFamily="2" charset="2"/>
              <a:buChar char="§"/>
            </a:pPr>
            <a:r>
              <a:rPr lang="en-US" sz="2600" dirty="0" smtClean="0">
                <a:latin typeface="Candara" panose="020E0502030303020204" pitchFamily="34" charset="0"/>
              </a:rPr>
              <a:t>  Talent </a:t>
            </a:r>
            <a:r>
              <a:rPr lang="en-US" sz="2600" dirty="0" smtClean="0">
                <a:latin typeface="Candara" panose="020E0502030303020204" pitchFamily="34" charset="0"/>
              </a:rPr>
              <a:t>turned </a:t>
            </a:r>
            <a:r>
              <a:rPr lang="en-US" sz="2600" dirty="0">
                <a:latin typeface="Candara" panose="020E0502030303020204" pitchFamily="34" charset="0"/>
              </a:rPr>
              <a:t>into global </a:t>
            </a:r>
            <a:r>
              <a:rPr lang="en-US" sz="2600" dirty="0" smtClean="0">
                <a:latin typeface="Candara" panose="020E0502030303020204" pitchFamily="34" charset="0"/>
              </a:rPr>
              <a:t>success</a:t>
            </a:r>
          </a:p>
          <a:p>
            <a:pPr>
              <a:buFont typeface="Wingdings" panose="05000000000000000000" pitchFamily="2" charset="2"/>
              <a:buChar char="§"/>
            </a:pPr>
            <a:r>
              <a:rPr lang="en-US" sz="2600" dirty="0" smtClean="0">
                <a:latin typeface="Candara" panose="020E0502030303020204" pitchFamily="34" charset="0"/>
              </a:rPr>
              <a:t>  Women are becoming independent individuals </a:t>
            </a:r>
          </a:p>
          <a:p>
            <a:pPr>
              <a:buFont typeface="Wingdings" panose="05000000000000000000" pitchFamily="2" charset="2"/>
              <a:buChar char="§"/>
            </a:pPr>
            <a:r>
              <a:rPr lang="en-US" sz="2600" dirty="0" smtClean="0">
                <a:latin typeface="Candara" panose="020E0502030303020204" pitchFamily="34" charset="0"/>
              </a:rPr>
              <a:t>  In </a:t>
            </a:r>
            <a:r>
              <a:rPr lang="en-US" sz="2600" dirty="0">
                <a:latin typeface="Candara" panose="020E0502030303020204" pitchFamily="34" charset="0"/>
              </a:rPr>
              <a:t>fact, talent will evolve in becoming a lifestyle to many </a:t>
            </a:r>
            <a:r>
              <a:rPr lang="en-US" sz="2600" dirty="0" smtClean="0">
                <a:latin typeface="Candara" panose="020E0502030303020204" pitchFamily="34" charset="0"/>
              </a:rPr>
              <a:t>women </a:t>
            </a:r>
            <a:r>
              <a:rPr lang="en-US" sz="2600" dirty="0">
                <a:latin typeface="Candara" panose="020E0502030303020204" pitchFamily="34" charset="0"/>
              </a:rPr>
              <a:t>Bahraini designers.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  The </a:t>
            </a:r>
            <a:r>
              <a:rPr lang="en-US" sz="2600" dirty="0">
                <a:latin typeface="Candara" panose="020E0502030303020204" pitchFamily="34" charset="0"/>
              </a:rPr>
              <a:t>future will be very bright due to the education women in Bahrain receive. </a:t>
            </a:r>
          </a:p>
        </p:txBody>
      </p:sp>
      <p:sp>
        <p:nvSpPr>
          <p:cNvPr id="4" name="Slide Number Placeholder 3"/>
          <p:cNvSpPr>
            <a:spLocks noGrp="1"/>
          </p:cNvSpPr>
          <p:nvPr>
            <p:ph type="sldNum" sz="quarter" idx="12"/>
          </p:nvPr>
        </p:nvSpPr>
        <p:spPr/>
        <p:txBody>
          <a:bodyPr/>
          <a:lstStyle/>
          <a:p>
            <a:fld id="{1CF83D07-C333-6245-BE12-D78817B5769D}" type="slidenum">
              <a:rPr lang="en-US" smtClean="0"/>
              <a:t>33</a:t>
            </a:fld>
            <a:endParaRPr lang="en-US" dirty="0"/>
          </a:p>
        </p:txBody>
      </p:sp>
    </p:spTree>
    <p:extLst>
      <p:ext uri="{BB962C8B-B14F-4D97-AF65-F5344CB8AC3E}">
        <p14:creationId xmlns:p14="http://schemas.microsoft.com/office/powerpoint/2010/main" val="37342898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solidFill>
                  <a:schemeClr val="accent2"/>
                </a:solidFill>
                <a:latin typeface="Candara" panose="020E0502030303020204" pitchFamily="34" charset="0"/>
              </a:rPr>
              <a:t>Conclusion </a:t>
            </a:r>
            <a:endParaRPr lang="en-US" sz="3200" b="1" dirty="0">
              <a:solidFill>
                <a:schemeClr val="accent2"/>
              </a:solidFill>
              <a:latin typeface="Candara" panose="020E0502030303020204" pitchFamily="34" charset="0"/>
            </a:endParaRPr>
          </a:p>
        </p:txBody>
      </p:sp>
      <p:sp>
        <p:nvSpPr>
          <p:cNvPr id="3" name="Content Placeholder 2"/>
          <p:cNvSpPr>
            <a:spLocks noGrp="1"/>
          </p:cNvSpPr>
          <p:nvPr>
            <p:ph idx="1"/>
          </p:nvPr>
        </p:nvSpPr>
        <p:spPr/>
        <p:txBody>
          <a:bodyPr>
            <a:noAutofit/>
          </a:bodyPr>
          <a:lstStyle/>
          <a:p>
            <a:pPr>
              <a:buFont typeface="Wingdings" panose="05000000000000000000" pitchFamily="2" charset="2"/>
              <a:buChar char="§"/>
            </a:pPr>
            <a:r>
              <a:rPr lang="en-US" sz="2400" dirty="0" smtClean="0">
                <a:latin typeface="Candara" panose="020E0502030303020204" pitchFamily="34" charset="0"/>
              </a:rPr>
              <a:t>  </a:t>
            </a:r>
            <a:r>
              <a:rPr lang="en-US" sz="2600" dirty="0" smtClean="0">
                <a:latin typeface="Candara" panose="020E0502030303020204" pitchFamily="34" charset="0"/>
              </a:rPr>
              <a:t>The </a:t>
            </a:r>
            <a:r>
              <a:rPr lang="en-US" sz="2600" dirty="0" smtClean="0">
                <a:latin typeface="Candara" panose="020E0502030303020204" pitchFamily="34" charset="0"/>
              </a:rPr>
              <a:t>research </a:t>
            </a:r>
            <a:r>
              <a:rPr lang="en-US" sz="2600" dirty="0">
                <a:latin typeface="Candara" panose="020E0502030303020204" pitchFamily="34" charset="0"/>
              </a:rPr>
              <a:t>shows only a partial part of women’s contribution to art and design in the Kingdom of Bahrain. </a:t>
            </a:r>
            <a:endParaRPr lang="en-US" sz="2600" dirty="0" smtClean="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  The </a:t>
            </a:r>
            <a:r>
              <a:rPr lang="en-US" sz="2600" dirty="0">
                <a:latin typeface="Candara" panose="020E0502030303020204" pitchFamily="34" charset="0"/>
              </a:rPr>
              <a:t>government of Bahrain plays a huge role in supporting Bahraini women in all fields in particular the Supreme Council for </a:t>
            </a:r>
            <a:r>
              <a:rPr lang="en-US" sz="2600" dirty="0" smtClean="0">
                <a:latin typeface="Candara" panose="020E0502030303020204" pitchFamily="34" charset="0"/>
              </a:rPr>
              <a:t>Women</a:t>
            </a:r>
            <a:endParaRPr lang="en-US" sz="2600" dirty="0">
              <a:latin typeface="Candara" panose="020E0502030303020204" pitchFamily="34" charset="0"/>
            </a:endParaRPr>
          </a:p>
          <a:p>
            <a:pPr>
              <a:buFont typeface="Wingdings" panose="05000000000000000000" pitchFamily="2" charset="2"/>
              <a:buChar char="§"/>
            </a:pPr>
            <a:r>
              <a:rPr lang="en-US" sz="2600" dirty="0" smtClean="0">
                <a:latin typeface="Candara" panose="020E0502030303020204" pitchFamily="34" charset="0"/>
              </a:rPr>
              <a:t>  Moreover</a:t>
            </a:r>
            <a:r>
              <a:rPr lang="en-US" sz="2600" dirty="0">
                <a:latin typeface="Candara" panose="020E0502030303020204" pitchFamily="34" charset="0"/>
              </a:rPr>
              <a:t>, different awards that motivate designer to work harder. </a:t>
            </a:r>
            <a:endParaRPr lang="en-US" sz="2600" dirty="0" smtClean="0">
              <a:latin typeface="Candara" panose="020E0502030303020204" pitchFamily="34" charset="0"/>
            </a:endParaRPr>
          </a:p>
          <a:p>
            <a:pPr>
              <a:buFont typeface="Wingdings" panose="05000000000000000000" pitchFamily="2" charset="2"/>
              <a:buChar char="§"/>
            </a:pPr>
            <a:endParaRPr lang="en-US" sz="2400"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1CF83D07-C333-6245-BE12-D78817B5769D}" type="slidenum">
              <a:rPr lang="en-US" smtClean="0"/>
              <a:t>34</a:t>
            </a:fld>
            <a:endParaRPr lang="en-US" dirty="0"/>
          </a:p>
        </p:txBody>
      </p:sp>
    </p:spTree>
    <p:extLst>
      <p:ext uri="{BB962C8B-B14F-4D97-AF65-F5344CB8AC3E}">
        <p14:creationId xmlns:p14="http://schemas.microsoft.com/office/powerpoint/2010/main" val="34394443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pPr algn="ctr"/>
            <a:r>
              <a:rPr lang="en-US" sz="4000" b="1" dirty="0" smtClean="0">
                <a:solidFill>
                  <a:schemeClr val="accent2"/>
                </a:solidFill>
                <a:latin typeface="Candara" panose="020E0502030303020204" pitchFamily="34" charset="0"/>
              </a:rPr>
              <a:t>Thank you</a:t>
            </a:r>
            <a:endParaRPr lang="en-US" sz="4000" b="1" dirty="0">
              <a:solidFill>
                <a:schemeClr val="accent2"/>
              </a:solidFill>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1CF83D07-C333-6245-BE12-D78817B5769D}" type="slidenum">
              <a:rPr lang="en-US" smtClean="0"/>
              <a:t>35</a:t>
            </a:fld>
            <a:endParaRPr lang="en-US" dirty="0"/>
          </a:p>
        </p:txBody>
      </p:sp>
    </p:spTree>
    <p:extLst>
      <p:ext uri="{BB962C8B-B14F-4D97-AF65-F5344CB8AC3E}">
        <p14:creationId xmlns:p14="http://schemas.microsoft.com/office/powerpoint/2010/main" val="6701839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smtClean="0">
                <a:solidFill>
                  <a:schemeClr val="accent2"/>
                </a:solidFill>
                <a:latin typeface="Candara" panose="020E0502030303020204" pitchFamily="34" charset="0"/>
              </a:rPr>
              <a:t>Objectives</a:t>
            </a:r>
            <a:r>
              <a:rPr lang="en-US" b="1" dirty="0" smtClean="0">
                <a:solidFill>
                  <a:schemeClr val="accent2"/>
                </a:solidFill>
                <a:latin typeface="Candara" panose="020E0502030303020204" pitchFamily="34" charset="0"/>
              </a:rPr>
              <a:t> </a:t>
            </a:r>
            <a:endParaRPr lang="en-US"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822959" y="1845733"/>
            <a:ext cx="7543801" cy="4254815"/>
          </a:xfrm>
        </p:spPr>
        <p:txBody>
          <a:bodyPr>
            <a:normAutofit/>
          </a:bodyPr>
          <a:lstStyle/>
          <a:p>
            <a:pPr marL="571500" lvl="0" indent="-457200">
              <a:buAutoNum type="arabicPeriod"/>
            </a:pPr>
            <a:r>
              <a:rPr lang="en-US" sz="2400" dirty="0" smtClean="0">
                <a:latin typeface="Candara" panose="020E0502030303020204" pitchFamily="34" charset="0"/>
              </a:rPr>
              <a:t>Explore </a:t>
            </a:r>
            <a:r>
              <a:rPr lang="en-US" sz="2400" dirty="0">
                <a:latin typeface="Candara" panose="020E0502030303020204" pitchFamily="34" charset="0"/>
              </a:rPr>
              <a:t>the role of Bahraini women in the development of the art and design profession in Bahrain by tracing the efforts of the pioneer Bahraini women in the field and their contributions in this realm</a:t>
            </a:r>
            <a:r>
              <a:rPr lang="en-US" sz="2400" dirty="0" smtClean="0">
                <a:latin typeface="Candara" panose="020E0502030303020204" pitchFamily="34" charset="0"/>
              </a:rPr>
              <a:t>.</a:t>
            </a:r>
          </a:p>
          <a:p>
            <a:pPr marL="571500" lvl="0" indent="-457200">
              <a:buAutoNum type="arabicPeriod"/>
            </a:pPr>
            <a:endParaRPr lang="en-US" sz="2400" dirty="0">
              <a:latin typeface="Candara" panose="020E0502030303020204" pitchFamily="34" charset="0"/>
            </a:endParaRPr>
          </a:p>
          <a:p>
            <a:pPr marL="571500" indent="-457200">
              <a:buFont typeface="Arial" pitchFamily="34" charset="0"/>
              <a:buAutoNum type="arabicPeriod"/>
            </a:pPr>
            <a:r>
              <a:rPr lang="en-US" sz="2400" dirty="0">
                <a:latin typeface="Candara" panose="020E0502030303020204" pitchFamily="34" charset="0"/>
              </a:rPr>
              <a:t>Emphasize the role of governmental and non-governmental entities in providing continuous support to the women of Bahrain to further develop their creative and entrepreneur skills in the field of Art and Design.</a:t>
            </a:r>
            <a:endParaRPr lang="en-GB" sz="24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4</a:t>
            </a:fld>
            <a:endParaRPr lang="en-US" dirty="0"/>
          </a:p>
        </p:txBody>
      </p:sp>
    </p:spTree>
    <p:extLst>
      <p:ext uri="{BB962C8B-B14F-4D97-AF65-F5344CB8AC3E}">
        <p14:creationId xmlns:p14="http://schemas.microsoft.com/office/powerpoint/2010/main" val="15654586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latin typeface="Candara" panose="020E0502030303020204" pitchFamily="34" charset="0"/>
              </a:rPr>
              <a:t>Methodology </a:t>
            </a:r>
            <a:endParaRPr lang="en-US" sz="36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822959" y="1845733"/>
            <a:ext cx="7543801" cy="4159281"/>
          </a:xfrm>
        </p:spPr>
        <p:txBody>
          <a:bodyPr>
            <a:normAutofit lnSpcReduction="10000"/>
          </a:bodyPr>
          <a:lstStyle/>
          <a:p>
            <a:r>
              <a:rPr lang="en-US" sz="2600" dirty="0">
                <a:latin typeface="Candara" panose="020E0502030303020204" pitchFamily="34" charset="0"/>
              </a:rPr>
              <a:t>This study will reflect an analytical approach, including</a:t>
            </a:r>
            <a:r>
              <a:rPr lang="en-US" sz="2600" dirty="0" smtClean="0">
                <a:latin typeface="Candara" panose="020E0502030303020204" pitchFamily="34" charset="0"/>
              </a:rPr>
              <a:t>:</a:t>
            </a:r>
          </a:p>
          <a:p>
            <a:endParaRPr lang="en-GB" sz="2600" dirty="0">
              <a:latin typeface="Candara" panose="020E0502030303020204" pitchFamily="34" charset="0"/>
            </a:endParaRPr>
          </a:p>
          <a:p>
            <a:pPr>
              <a:buFont typeface="Wingdings" panose="05000000000000000000" pitchFamily="2" charset="2"/>
              <a:buChar char="Ø"/>
            </a:pPr>
            <a:r>
              <a:rPr lang="en-US" sz="2600" dirty="0" smtClean="0">
                <a:latin typeface="Candara" panose="020E0502030303020204" pitchFamily="34" charset="0"/>
              </a:rPr>
              <a:t>  Review </a:t>
            </a:r>
            <a:r>
              <a:rPr lang="en-US" sz="2600" dirty="0">
                <a:latin typeface="Candara" panose="020E0502030303020204" pitchFamily="34" charset="0"/>
              </a:rPr>
              <a:t>of publically available material which highlights the role of Bahraini women in art and </a:t>
            </a:r>
            <a:r>
              <a:rPr lang="en-US" sz="2600" dirty="0" smtClean="0">
                <a:latin typeface="Candara" panose="020E0502030303020204" pitchFamily="34" charset="0"/>
              </a:rPr>
              <a:t>design</a:t>
            </a:r>
          </a:p>
          <a:p>
            <a:pPr>
              <a:buFont typeface="Wingdings" panose="05000000000000000000" pitchFamily="2" charset="2"/>
              <a:buChar char="Ø"/>
            </a:pPr>
            <a:r>
              <a:rPr lang="en-US" sz="2600" dirty="0" smtClean="0">
                <a:latin typeface="Candara" panose="020E0502030303020204" pitchFamily="34" charset="0"/>
              </a:rPr>
              <a:t>  Study </a:t>
            </a:r>
            <a:r>
              <a:rPr lang="en-US" sz="2600" dirty="0">
                <a:latin typeface="Candara" panose="020E0502030303020204" pitchFamily="34" charset="0"/>
              </a:rPr>
              <a:t>of the role of governmental and </a:t>
            </a:r>
            <a:r>
              <a:rPr lang="en-US" sz="2600" dirty="0" smtClean="0">
                <a:latin typeface="Candara" panose="020E0502030303020204" pitchFamily="34" charset="0"/>
              </a:rPr>
              <a:t>non-  governmental </a:t>
            </a:r>
            <a:r>
              <a:rPr lang="en-US" sz="2600" dirty="0">
                <a:latin typeface="Candara" panose="020E0502030303020204" pitchFamily="34" charset="0"/>
              </a:rPr>
              <a:t>bodies that support Bahraini women </a:t>
            </a:r>
            <a:r>
              <a:rPr lang="en-US" sz="2600" dirty="0" smtClean="0">
                <a:latin typeface="Candara" panose="020E0502030303020204" pitchFamily="34" charset="0"/>
              </a:rPr>
              <a:t>artists</a:t>
            </a:r>
          </a:p>
          <a:p>
            <a:pPr>
              <a:buFont typeface="Wingdings" panose="05000000000000000000" pitchFamily="2" charset="2"/>
              <a:buChar char="Ø"/>
            </a:pPr>
            <a:r>
              <a:rPr lang="en-US" sz="2600" dirty="0" smtClean="0">
                <a:latin typeface="Candara" panose="020E0502030303020204" pitchFamily="34" charset="0"/>
              </a:rPr>
              <a:t>  Interviews </a:t>
            </a:r>
            <a:r>
              <a:rPr lang="en-US" sz="2600" dirty="0">
                <a:latin typeface="Candara" panose="020E0502030303020204" pitchFamily="34" charset="0"/>
              </a:rPr>
              <a:t>with a number of Bahraini </a:t>
            </a:r>
            <a:r>
              <a:rPr lang="en-US" sz="2600" dirty="0" smtClean="0">
                <a:latin typeface="Candara" panose="020E0502030303020204" pitchFamily="34" charset="0"/>
              </a:rPr>
              <a:t>artists</a:t>
            </a:r>
            <a:endParaRPr lang="en-GB" sz="2600" dirty="0">
              <a:latin typeface="Candara" panose="020E0502030303020204" pitchFamily="34" charset="0"/>
            </a:endParaRPr>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5</a:t>
            </a:fld>
            <a:endParaRPr lang="en-US" dirty="0"/>
          </a:p>
        </p:txBody>
      </p:sp>
    </p:spTree>
    <p:extLst>
      <p:ext uri="{BB962C8B-B14F-4D97-AF65-F5344CB8AC3E}">
        <p14:creationId xmlns:p14="http://schemas.microsoft.com/office/powerpoint/2010/main" val="35814493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solidFill>
                  <a:schemeClr val="accent2"/>
                </a:solidFill>
                <a:latin typeface="Candara" panose="020E0502030303020204" pitchFamily="34" charset="0"/>
              </a:rPr>
              <a:t>The Scope </a:t>
            </a:r>
            <a:r>
              <a:rPr lang="en-US" sz="3600" b="1" dirty="0">
                <a:solidFill>
                  <a:schemeClr val="accent2"/>
                </a:solidFill>
                <a:latin typeface="Candara" panose="020E0502030303020204" pitchFamily="34" charset="0"/>
              </a:rPr>
              <a:t>of the Study </a:t>
            </a:r>
          </a:p>
        </p:txBody>
      </p:sp>
      <p:sp>
        <p:nvSpPr>
          <p:cNvPr id="3" name="Content Placeholder 2"/>
          <p:cNvSpPr>
            <a:spLocks noGrp="1"/>
          </p:cNvSpPr>
          <p:nvPr>
            <p:ph idx="1"/>
          </p:nvPr>
        </p:nvSpPr>
        <p:spPr/>
        <p:txBody>
          <a:bodyPr>
            <a:noAutofit/>
          </a:bodyPr>
          <a:lstStyle/>
          <a:p>
            <a:pPr marL="457200" indent="-457200">
              <a:buFont typeface="+mj-lt"/>
              <a:buAutoNum type="arabicPeriod"/>
            </a:pPr>
            <a:r>
              <a:rPr lang="en-US" dirty="0">
                <a:latin typeface="Candara" panose="020E0502030303020204" pitchFamily="34" charset="0"/>
              </a:rPr>
              <a:t>The role of women in a number of creative fields including</a:t>
            </a:r>
            <a:r>
              <a:rPr lang="en-US" dirty="0" smtClean="0">
                <a:latin typeface="Candara" panose="020E0502030303020204" pitchFamily="34" charset="0"/>
              </a:rPr>
              <a:t>:</a:t>
            </a:r>
          </a:p>
          <a:p>
            <a:pPr marL="457200" indent="-342900">
              <a:buFont typeface="Wingdings" panose="05000000000000000000" pitchFamily="2" charset="2"/>
              <a:buChar char="Ø"/>
            </a:pPr>
            <a:r>
              <a:rPr lang="en-US" dirty="0" smtClean="0">
                <a:latin typeface="Candara" panose="020E0502030303020204" pitchFamily="34" charset="0"/>
              </a:rPr>
              <a:t>Fine Arts</a:t>
            </a:r>
          </a:p>
          <a:p>
            <a:pPr marL="457200" indent="-342900">
              <a:buFont typeface="Wingdings" panose="05000000000000000000" pitchFamily="2" charset="2"/>
              <a:buChar char="Ø"/>
            </a:pPr>
            <a:r>
              <a:rPr lang="en-US" dirty="0" smtClean="0">
                <a:latin typeface="Candara" panose="020E0502030303020204" pitchFamily="34" charset="0"/>
              </a:rPr>
              <a:t>Fashion Design </a:t>
            </a:r>
          </a:p>
          <a:p>
            <a:pPr marL="457200" indent="-342900">
              <a:buFont typeface="Wingdings" panose="05000000000000000000" pitchFamily="2" charset="2"/>
              <a:buChar char="Ø"/>
            </a:pPr>
            <a:r>
              <a:rPr lang="en-US" dirty="0" smtClean="0">
                <a:latin typeface="Candara" panose="020E0502030303020204" pitchFamily="34" charset="0"/>
              </a:rPr>
              <a:t>Interior Design </a:t>
            </a:r>
          </a:p>
          <a:p>
            <a:pPr marL="457200" indent="-342900">
              <a:buFont typeface="Wingdings" panose="05000000000000000000" pitchFamily="2" charset="2"/>
              <a:buChar char="Ø"/>
            </a:pPr>
            <a:r>
              <a:rPr lang="en-US" dirty="0" smtClean="0">
                <a:latin typeface="Candara" panose="020E0502030303020204" pitchFamily="34" charset="0"/>
              </a:rPr>
              <a:t>Graphic Design </a:t>
            </a:r>
          </a:p>
          <a:p>
            <a:pPr marL="457200" indent="-457200">
              <a:buFont typeface="+mj-lt"/>
              <a:buAutoNum type="arabicPeriod"/>
            </a:pPr>
            <a:r>
              <a:rPr lang="en-US" dirty="0">
                <a:latin typeface="Candara" panose="020E0502030303020204" pitchFamily="34" charset="0"/>
              </a:rPr>
              <a:t>R</a:t>
            </a:r>
            <a:r>
              <a:rPr lang="en-US" dirty="0" smtClean="0">
                <a:latin typeface="Candara" panose="020E0502030303020204" pitchFamily="34" charset="0"/>
              </a:rPr>
              <a:t>ole </a:t>
            </a:r>
            <a:r>
              <a:rPr lang="en-US" dirty="0">
                <a:latin typeface="Candara" panose="020E0502030303020204" pitchFamily="34" charset="0"/>
              </a:rPr>
              <a:t>of governmental and non-governmental entities in providing </a:t>
            </a:r>
            <a:r>
              <a:rPr lang="en-US" dirty="0" smtClean="0">
                <a:latin typeface="Candara" panose="020E0502030303020204" pitchFamily="34" charset="0"/>
              </a:rPr>
              <a:t>support </a:t>
            </a:r>
            <a:r>
              <a:rPr lang="en-US" dirty="0">
                <a:latin typeface="Candara" panose="020E0502030303020204" pitchFamily="34" charset="0"/>
              </a:rPr>
              <a:t>to the women of Bahrain </a:t>
            </a:r>
            <a:endParaRPr lang="en-US" dirty="0" smtClean="0">
              <a:latin typeface="Candara" panose="020E0502030303020204" pitchFamily="34" charset="0"/>
            </a:endParaRPr>
          </a:p>
          <a:p>
            <a:pPr marL="457200" indent="-457200">
              <a:buFont typeface="+mj-lt"/>
              <a:buAutoNum type="arabicPeriod"/>
            </a:pPr>
            <a:r>
              <a:rPr lang="en-US" dirty="0" smtClean="0">
                <a:latin typeface="Candara" panose="020E0502030303020204" pitchFamily="34" charset="0"/>
              </a:rPr>
              <a:t>It </a:t>
            </a:r>
            <a:r>
              <a:rPr lang="en-US" dirty="0">
                <a:latin typeface="Candara" panose="020E0502030303020204" pitchFamily="34" charset="0"/>
              </a:rPr>
              <a:t>also presents the futuristic vision of Bahraini women influencing the field of art and </a:t>
            </a:r>
            <a:r>
              <a:rPr lang="en-US" dirty="0" smtClean="0">
                <a:latin typeface="Candara" panose="020E0502030303020204" pitchFamily="34" charset="0"/>
              </a:rPr>
              <a:t>design</a:t>
            </a:r>
            <a:endParaRPr lang="en-US" dirty="0">
              <a:latin typeface="Candara" panose="020E0502030303020204" pitchFamily="34" charset="0"/>
            </a:endParaRPr>
          </a:p>
        </p:txBody>
      </p:sp>
      <p:sp>
        <p:nvSpPr>
          <p:cNvPr id="4" name="Slide Number Placeholder 3"/>
          <p:cNvSpPr>
            <a:spLocks noGrp="1"/>
          </p:cNvSpPr>
          <p:nvPr>
            <p:ph type="sldNum" sz="quarter" idx="12"/>
          </p:nvPr>
        </p:nvSpPr>
        <p:spPr/>
        <p:txBody>
          <a:bodyPr/>
          <a:lstStyle/>
          <a:p>
            <a:fld id="{1CF83D07-C333-6245-BE12-D78817B5769D}" type="slidenum">
              <a:rPr lang="en-US" smtClean="0"/>
              <a:t>6</a:t>
            </a:fld>
            <a:endParaRPr lang="en-US" dirty="0"/>
          </a:p>
        </p:txBody>
      </p:sp>
    </p:spTree>
    <p:extLst>
      <p:ext uri="{BB962C8B-B14F-4D97-AF65-F5344CB8AC3E}">
        <p14:creationId xmlns:p14="http://schemas.microsoft.com/office/powerpoint/2010/main" val="41612070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Art and Design in Bahrain</a:t>
            </a:r>
            <a:endParaRPr lang="en-US" sz="3600" dirty="0"/>
          </a:p>
        </p:txBody>
      </p:sp>
      <p:sp>
        <p:nvSpPr>
          <p:cNvPr id="3" name="Content Placeholder 2"/>
          <p:cNvSpPr>
            <a:spLocks noGrp="1"/>
          </p:cNvSpPr>
          <p:nvPr>
            <p:ph idx="1"/>
          </p:nvPr>
        </p:nvSpPr>
        <p:spPr>
          <a:xfrm>
            <a:off x="822959" y="1845734"/>
            <a:ext cx="7543801" cy="4336702"/>
          </a:xfrm>
        </p:spPr>
        <p:txBody>
          <a:bodyPr>
            <a:normAutofit/>
          </a:bodyPr>
          <a:lstStyle/>
          <a:p>
            <a:pPr>
              <a:lnSpc>
                <a:spcPct val="160000"/>
              </a:lnSpc>
            </a:pPr>
            <a:r>
              <a:rPr lang="en-US" sz="2400" dirty="0" smtClean="0">
                <a:solidFill>
                  <a:schemeClr val="tx1"/>
                </a:solidFill>
                <a:latin typeface="Candara" panose="020E0502030303020204" pitchFamily="34" charset="0"/>
              </a:rPr>
              <a:t>Though Bahrain is considered to be a relatively young </a:t>
            </a:r>
            <a:r>
              <a:rPr lang="en-US" sz="2400" dirty="0" smtClean="0">
                <a:solidFill>
                  <a:schemeClr val="tx1"/>
                </a:solidFill>
                <a:latin typeface="Candara" panose="020E0502030303020204" pitchFamily="34" charset="0"/>
              </a:rPr>
              <a:t>nation, it is considered one of the first Gulf countries and a leading Arab country in welcoming art.</a:t>
            </a:r>
          </a:p>
          <a:p>
            <a:endParaRPr lang="en-US" sz="2400" dirty="0">
              <a:solidFill>
                <a:schemeClr val="tx1"/>
              </a:solidFill>
              <a:latin typeface="Candara" panose="020E0502030303020204" pitchFamily="34" charset="0"/>
            </a:endParaRPr>
          </a:p>
          <a:p>
            <a:pPr>
              <a:buFont typeface="Wingdings" panose="05000000000000000000" pitchFamily="2" charset="2"/>
              <a:buChar char="Ø"/>
            </a:pPr>
            <a:r>
              <a:rPr lang="en-US" sz="2400" dirty="0" smtClean="0">
                <a:solidFill>
                  <a:schemeClr val="tx1"/>
                </a:solidFill>
                <a:latin typeface="Candara" panose="020E0502030303020204" pitchFamily="34" charset="0"/>
              </a:rPr>
              <a:t>Painting </a:t>
            </a:r>
            <a:r>
              <a:rPr lang="en-US" sz="2400" dirty="0" smtClean="0">
                <a:solidFill>
                  <a:schemeClr val="tx1"/>
                </a:solidFill>
                <a:latin typeface="Candara" panose="020E0502030303020204" pitchFamily="34" charset="0"/>
              </a:rPr>
              <a:t>classes in 1919</a:t>
            </a:r>
          </a:p>
          <a:p>
            <a:pPr>
              <a:buFont typeface="Wingdings" panose="05000000000000000000" pitchFamily="2" charset="2"/>
              <a:buChar char="Ø"/>
            </a:pPr>
            <a:r>
              <a:rPr lang="en-US" sz="2400" dirty="0" smtClean="0">
                <a:solidFill>
                  <a:schemeClr val="tx1"/>
                </a:solidFill>
                <a:latin typeface="Candara" panose="020E0502030303020204" pitchFamily="34" charset="0"/>
              </a:rPr>
              <a:t>Bahrain </a:t>
            </a:r>
            <a:r>
              <a:rPr lang="en-US" sz="2400" dirty="0" smtClean="0">
                <a:solidFill>
                  <a:schemeClr val="tx1"/>
                </a:solidFill>
                <a:latin typeface="Candara" panose="020E0502030303020204" pitchFamily="34" charset="0"/>
              </a:rPr>
              <a:t>was the first to open a cinema in 1937</a:t>
            </a:r>
          </a:p>
          <a:p>
            <a:pPr>
              <a:buFont typeface="Wingdings" panose="05000000000000000000" pitchFamily="2" charset="2"/>
              <a:buChar char="Ø"/>
            </a:pPr>
            <a:r>
              <a:rPr lang="en-US" sz="2400" dirty="0" smtClean="0">
                <a:solidFill>
                  <a:schemeClr val="tx1"/>
                </a:solidFill>
                <a:latin typeface="Candara" panose="020E0502030303020204" pitchFamily="34" charset="0"/>
              </a:rPr>
              <a:t>The </a:t>
            </a:r>
            <a:r>
              <a:rPr lang="en-US" sz="2400" dirty="0" smtClean="0">
                <a:solidFill>
                  <a:schemeClr val="tx1"/>
                </a:solidFill>
                <a:latin typeface="Candara" panose="020E0502030303020204" pitchFamily="34" charset="0"/>
              </a:rPr>
              <a:t>Bahrain </a:t>
            </a:r>
            <a:r>
              <a:rPr lang="en-US" sz="2400" dirty="0">
                <a:solidFill>
                  <a:schemeClr val="tx1"/>
                </a:solidFill>
                <a:latin typeface="Candara" panose="020E0502030303020204" pitchFamily="34" charset="0"/>
              </a:rPr>
              <a:t>Arts Society was initiated in 1983. </a:t>
            </a:r>
            <a:endParaRPr lang="en-US" dirty="0" smtClean="0"/>
          </a:p>
        </p:txBody>
      </p:sp>
      <p:sp>
        <p:nvSpPr>
          <p:cNvPr id="4" name="Slide Number Placeholder 3"/>
          <p:cNvSpPr>
            <a:spLocks noGrp="1"/>
          </p:cNvSpPr>
          <p:nvPr>
            <p:ph type="sldNum" sz="quarter" idx="12"/>
          </p:nvPr>
        </p:nvSpPr>
        <p:spPr/>
        <p:txBody>
          <a:bodyPr/>
          <a:lstStyle/>
          <a:p>
            <a:fld id="{1CF83D07-C333-6245-BE12-D78817B5769D}" type="slidenum">
              <a:rPr lang="en-US" smtClean="0"/>
              <a:t>7</a:t>
            </a:fld>
            <a:endParaRPr lang="en-US" dirty="0"/>
          </a:p>
        </p:txBody>
      </p:sp>
    </p:spTree>
    <p:extLst>
      <p:ext uri="{BB962C8B-B14F-4D97-AF65-F5344CB8AC3E}">
        <p14:creationId xmlns:p14="http://schemas.microsoft.com/office/powerpoint/2010/main" val="22758722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chemeClr val="accent2"/>
                </a:solidFill>
                <a:latin typeface="Candara" panose="020E0502030303020204" pitchFamily="34" charset="0"/>
              </a:rPr>
              <a:t>Art and Design in Bahrain</a:t>
            </a:r>
            <a:endParaRPr lang="en-US" sz="3600" b="1" dirty="0">
              <a:solidFill>
                <a:schemeClr val="accent2"/>
              </a:solidFill>
              <a:latin typeface="Candara" panose="020E0502030303020204" pitchFamily="34" charset="0"/>
            </a:endParaRPr>
          </a:p>
        </p:txBody>
      </p:sp>
      <p:sp>
        <p:nvSpPr>
          <p:cNvPr id="3" name="Content Placeholder 2"/>
          <p:cNvSpPr>
            <a:spLocks noGrp="1"/>
          </p:cNvSpPr>
          <p:nvPr>
            <p:ph idx="1"/>
          </p:nvPr>
        </p:nvSpPr>
        <p:spPr/>
        <p:txBody>
          <a:bodyPr>
            <a:normAutofit/>
          </a:bodyPr>
          <a:lstStyle/>
          <a:p>
            <a:pPr marL="114300" indent="0">
              <a:buNone/>
            </a:pPr>
            <a:r>
              <a:rPr lang="en-US" sz="2800" dirty="0">
                <a:latin typeface="Candara" panose="020E0502030303020204" pitchFamily="34" charset="0"/>
              </a:rPr>
              <a:t>Establishing a number of art </a:t>
            </a:r>
            <a:r>
              <a:rPr lang="en-US" sz="2800" dirty="0" smtClean="0">
                <a:latin typeface="Candara" panose="020E0502030303020204" pitchFamily="34" charset="0"/>
              </a:rPr>
              <a:t>galleries:</a:t>
            </a:r>
          </a:p>
          <a:p>
            <a:pPr marL="571500" indent="-457200">
              <a:buFont typeface="+mj-lt"/>
              <a:buAutoNum type="arabicPeriod"/>
            </a:pPr>
            <a:r>
              <a:rPr lang="en-US" sz="2800" dirty="0" smtClean="0">
                <a:latin typeface="Candara" panose="020E0502030303020204" pitchFamily="34" charset="0"/>
              </a:rPr>
              <a:t>Al </a:t>
            </a:r>
            <a:r>
              <a:rPr lang="en-US" sz="2800" dirty="0" err="1">
                <a:latin typeface="Candara" panose="020E0502030303020204" pitchFamily="34" charset="0"/>
              </a:rPr>
              <a:t>Bareh</a:t>
            </a:r>
            <a:r>
              <a:rPr lang="en-US" sz="2800" dirty="0">
                <a:latin typeface="Candara" panose="020E0502030303020204" pitchFamily="34" charset="0"/>
              </a:rPr>
              <a:t> Art </a:t>
            </a:r>
            <a:r>
              <a:rPr lang="en-US" sz="2800" dirty="0" smtClean="0">
                <a:latin typeface="Candara" panose="020E0502030303020204" pitchFamily="34" charset="0"/>
              </a:rPr>
              <a:t>Gallery</a:t>
            </a:r>
          </a:p>
          <a:p>
            <a:pPr marL="571500" indent="-457200">
              <a:buFont typeface="+mj-lt"/>
              <a:buAutoNum type="arabicPeriod"/>
            </a:pPr>
            <a:r>
              <a:rPr lang="en-US" sz="2800" dirty="0" smtClean="0">
                <a:latin typeface="Candara" panose="020E0502030303020204" pitchFamily="34" charset="0"/>
              </a:rPr>
              <a:t>Al </a:t>
            </a:r>
            <a:r>
              <a:rPr lang="en-US" sz="2800" dirty="0" err="1">
                <a:latin typeface="Candara" panose="020E0502030303020204" pitchFamily="34" charset="0"/>
              </a:rPr>
              <a:t>Riwaq</a:t>
            </a:r>
            <a:r>
              <a:rPr lang="en-US" sz="2800" dirty="0">
                <a:latin typeface="Candara" panose="020E0502030303020204" pitchFamily="34" charset="0"/>
              </a:rPr>
              <a:t> Gallery </a:t>
            </a:r>
            <a:endParaRPr lang="en-US" sz="2800" dirty="0" smtClean="0">
              <a:latin typeface="Candara" panose="020E0502030303020204" pitchFamily="34" charset="0"/>
            </a:endParaRPr>
          </a:p>
          <a:p>
            <a:pPr marL="571500" indent="-457200">
              <a:buFont typeface="+mj-lt"/>
              <a:buAutoNum type="arabicPeriod"/>
            </a:pPr>
            <a:r>
              <a:rPr lang="en-US" sz="2800" dirty="0" smtClean="0">
                <a:latin typeface="Candara" panose="020E0502030303020204" pitchFamily="34" charset="0"/>
              </a:rPr>
              <a:t>Ella </a:t>
            </a:r>
            <a:r>
              <a:rPr lang="en-US" sz="2800" dirty="0">
                <a:latin typeface="Candara" panose="020E0502030303020204" pitchFamily="34" charset="0"/>
              </a:rPr>
              <a:t>Art </a:t>
            </a:r>
            <a:r>
              <a:rPr lang="en-US" sz="2800" dirty="0" smtClean="0">
                <a:latin typeface="Candara" panose="020E0502030303020204" pitchFamily="34" charset="0"/>
              </a:rPr>
              <a:t>Gallery</a:t>
            </a:r>
          </a:p>
          <a:p>
            <a:pPr marL="571500" indent="-457200">
              <a:buFont typeface="+mj-lt"/>
              <a:buAutoNum type="arabicPeriod"/>
            </a:pPr>
            <a:r>
              <a:rPr lang="en-US" sz="2800" dirty="0" smtClean="0">
                <a:latin typeface="Candara" panose="020E0502030303020204" pitchFamily="34" charset="0"/>
              </a:rPr>
              <a:t>The </a:t>
            </a:r>
            <a:r>
              <a:rPr lang="en-US" sz="2800" dirty="0">
                <a:latin typeface="Candara" panose="020E0502030303020204" pitchFamily="34" charset="0"/>
              </a:rPr>
              <a:t>La Fontaine Centre of Contemporary </a:t>
            </a:r>
            <a:r>
              <a:rPr lang="en-US" sz="2800" dirty="0" smtClean="0">
                <a:latin typeface="Candara" panose="020E0502030303020204" pitchFamily="34" charset="0"/>
              </a:rPr>
              <a:t>Art</a:t>
            </a:r>
          </a:p>
          <a:p>
            <a:pPr marL="571500" indent="-457200">
              <a:buFont typeface="+mj-lt"/>
              <a:buAutoNum type="arabicPeriod"/>
            </a:pPr>
            <a:r>
              <a:rPr lang="en-US" sz="2800" dirty="0" smtClean="0">
                <a:latin typeface="Candara" panose="020E0502030303020204" pitchFamily="34" charset="0"/>
              </a:rPr>
              <a:t>Nadine </a:t>
            </a:r>
            <a:r>
              <a:rPr lang="en-US" sz="2800" dirty="0">
                <a:latin typeface="Candara" panose="020E0502030303020204" pitchFamily="34" charset="0"/>
              </a:rPr>
              <a:t>Gallery</a:t>
            </a:r>
          </a:p>
          <a:p>
            <a:endParaRPr lang="en-US" dirty="0"/>
          </a:p>
        </p:txBody>
      </p:sp>
      <p:sp>
        <p:nvSpPr>
          <p:cNvPr id="4" name="Slide Number Placeholder 3"/>
          <p:cNvSpPr>
            <a:spLocks noGrp="1"/>
          </p:cNvSpPr>
          <p:nvPr>
            <p:ph type="sldNum" sz="quarter" idx="12"/>
          </p:nvPr>
        </p:nvSpPr>
        <p:spPr/>
        <p:txBody>
          <a:bodyPr/>
          <a:lstStyle/>
          <a:p>
            <a:fld id="{1CF83D07-C333-6245-BE12-D78817B5769D}" type="slidenum">
              <a:rPr lang="en-US" smtClean="0"/>
              <a:t>8</a:t>
            </a:fld>
            <a:endParaRPr lang="en-US" dirty="0"/>
          </a:p>
        </p:txBody>
      </p:sp>
    </p:spTree>
    <p:extLst>
      <p:ext uri="{BB962C8B-B14F-4D97-AF65-F5344CB8AC3E}">
        <p14:creationId xmlns:p14="http://schemas.microsoft.com/office/powerpoint/2010/main" val="34077254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a:r>
            <a:br>
              <a:rPr lang="en-US" dirty="0" smtClean="0"/>
            </a:br>
            <a:r>
              <a:rPr lang="en-US" sz="3200" b="1" dirty="0" smtClean="0">
                <a:solidFill>
                  <a:schemeClr val="accent2"/>
                </a:solidFill>
                <a:latin typeface="Candara" panose="020E0502030303020204" pitchFamily="34" charset="0"/>
              </a:rPr>
              <a:t>Art </a:t>
            </a:r>
            <a:r>
              <a:rPr lang="en-US" sz="3200" b="1" dirty="0">
                <a:solidFill>
                  <a:schemeClr val="accent2"/>
                </a:solidFill>
                <a:latin typeface="Candara" panose="020E0502030303020204" pitchFamily="34" charset="0"/>
              </a:rPr>
              <a:t>and </a:t>
            </a:r>
            <a:r>
              <a:rPr lang="en-US" sz="3200" b="1" dirty="0" smtClean="0">
                <a:solidFill>
                  <a:schemeClr val="accent2"/>
                </a:solidFill>
                <a:latin typeface="Candara" panose="020E0502030303020204" pitchFamily="34" charset="0"/>
              </a:rPr>
              <a:t>Design in Bahrain</a:t>
            </a:r>
            <a:endParaRPr lang="en-US" sz="3200" b="1" dirty="0">
              <a:solidFill>
                <a:schemeClr val="accent2"/>
              </a:solidFill>
              <a:latin typeface="Candara" panose="020E0502030303020204" pitchFamily="34" charset="0"/>
            </a:endParaRPr>
          </a:p>
        </p:txBody>
      </p:sp>
      <p:sp>
        <p:nvSpPr>
          <p:cNvPr id="3" name="Content Placeholder 2"/>
          <p:cNvSpPr>
            <a:spLocks noGrp="1"/>
          </p:cNvSpPr>
          <p:nvPr>
            <p:ph idx="1"/>
          </p:nvPr>
        </p:nvSpPr>
        <p:spPr>
          <a:xfrm>
            <a:off x="822960" y="2126693"/>
            <a:ext cx="3056208" cy="3257544"/>
          </a:xfrm>
        </p:spPr>
        <p:txBody>
          <a:bodyPr>
            <a:normAutofit/>
          </a:bodyPr>
          <a:lstStyle/>
          <a:p>
            <a:pPr marL="114300" indent="0">
              <a:buNone/>
            </a:pPr>
            <a:r>
              <a:rPr lang="en-US" sz="2800" dirty="0" smtClean="0">
                <a:solidFill>
                  <a:schemeClr val="tx1"/>
                </a:solidFill>
                <a:latin typeface="Candara" panose="020E0502030303020204" pitchFamily="34" charset="0"/>
              </a:rPr>
              <a:t>Bahrain won the </a:t>
            </a:r>
            <a:r>
              <a:rPr lang="en-US" sz="2800" dirty="0" smtClean="0">
                <a:solidFill>
                  <a:schemeClr val="tx1"/>
                </a:solidFill>
                <a:latin typeface="Candara" panose="020E0502030303020204" pitchFamily="34" charset="0"/>
              </a:rPr>
              <a:t>Gold </a:t>
            </a:r>
            <a:r>
              <a:rPr lang="en-US" sz="2800" dirty="0">
                <a:solidFill>
                  <a:schemeClr val="tx1"/>
                </a:solidFill>
                <a:latin typeface="Candara" panose="020E0502030303020204" pitchFamily="34" charset="0"/>
              </a:rPr>
              <a:t>M</a:t>
            </a:r>
            <a:r>
              <a:rPr lang="en-US" sz="2800" dirty="0" smtClean="0">
                <a:solidFill>
                  <a:schemeClr val="tx1"/>
                </a:solidFill>
                <a:latin typeface="Candara" panose="020E0502030303020204" pitchFamily="34" charset="0"/>
              </a:rPr>
              <a:t>odel </a:t>
            </a:r>
            <a:r>
              <a:rPr lang="en-US" sz="2800" dirty="0">
                <a:solidFill>
                  <a:schemeClr val="tx1"/>
                </a:solidFill>
                <a:latin typeface="Candara" panose="020E0502030303020204" pitchFamily="34" charset="0"/>
              </a:rPr>
              <a:t>for the </a:t>
            </a:r>
            <a:r>
              <a:rPr lang="en-US" sz="2800" b="1" dirty="0" smtClean="0">
                <a:solidFill>
                  <a:schemeClr val="accent2"/>
                </a:solidFill>
                <a:latin typeface="Candara" panose="020E0502030303020204" pitchFamily="34" charset="0"/>
              </a:rPr>
              <a:t>Finest </a:t>
            </a:r>
            <a:r>
              <a:rPr lang="en-US" sz="2800" b="1" dirty="0">
                <a:solidFill>
                  <a:schemeClr val="accent2"/>
                </a:solidFill>
                <a:latin typeface="Candara" panose="020E0502030303020204" pitchFamily="34" charset="0"/>
              </a:rPr>
              <a:t>N</a:t>
            </a:r>
            <a:r>
              <a:rPr lang="en-US" sz="2800" b="1" dirty="0" smtClean="0">
                <a:solidFill>
                  <a:schemeClr val="accent2"/>
                </a:solidFill>
                <a:latin typeface="Candara" panose="020E0502030303020204" pitchFamily="34" charset="0"/>
              </a:rPr>
              <a:t>ational </a:t>
            </a:r>
            <a:r>
              <a:rPr lang="en-US" sz="2800" b="1" dirty="0">
                <a:solidFill>
                  <a:schemeClr val="accent2"/>
                </a:solidFill>
                <a:latin typeface="Candara" panose="020E0502030303020204" pitchFamily="34" charset="0"/>
              </a:rPr>
              <a:t>P</a:t>
            </a:r>
            <a:r>
              <a:rPr lang="en-US" sz="2800" b="1" dirty="0" smtClean="0">
                <a:solidFill>
                  <a:schemeClr val="accent2"/>
                </a:solidFill>
                <a:latin typeface="Candara" panose="020E0502030303020204" pitchFamily="34" charset="0"/>
              </a:rPr>
              <a:t>avilion</a:t>
            </a:r>
            <a:r>
              <a:rPr lang="en-US" sz="2800" dirty="0" smtClean="0">
                <a:solidFill>
                  <a:schemeClr val="tx1"/>
                </a:solidFill>
                <a:latin typeface="Candara" panose="020E0502030303020204" pitchFamily="34" charset="0"/>
              </a:rPr>
              <a:t> at </a:t>
            </a:r>
            <a:r>
              <a:rPr lang="en-US" sz="2800" dirty="0">
                <a:solidFill>
                  <a:schemeClr val="tx1"/>
                </a:solidFill>
                <a:latin typeface="Candara" panose="020E0502030303020204" pitchFamily="34" charset="0"/>
              </a:rPr>
              <a:t>the 14th International Architecture Exhibition La Biennale in </a:t>
            </a:r>
            <a:r>
              <a:rPr lang="en-US" sz="2800" dirty="0" smtClean="0">
                <a:solidFill>
                  <a:schemeClr val="tx1"/>
                </a:solidFill>
                <a:latin typeface="Candara" panose="020E0502030303020204" pitchFamily="34" charset="0"/>
              </a:rPr>
              <a:t>Venice</a:t>
            </a:r>
          </a:p>
          <a:p>
            <a:endParaRPr lang="en-US" dirty="0" smtClean="0"/>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930362" y="2126692"/>
            <a:ext cx="4146838" cy="3257545"/>
          </a:xfrm>
          <a:prstGeom prst="rect">
            <a:avLst/>
          </a:prstGeom>
          <a:noFill/>
          <a:ln>
            <a:noFill/>
          </a:ln>
        </p:spPr>
      </p:pic>
      <p:sp>
        <p:nvSpPr>
          <p:cNvPr id="5" name="TextBox 4"/>
          <p:cNvSpPr txBox="1"/>
          <p:nvPr/>
        </p:nvSpPr>
        <p:spPr>
          <a:xfrm>
            <a:off x="4402667" y="5515001"/>
            <a:ext cx="3149532" cy="369332"/>
          </a:xfrm>
          <a:prstGeom prst="rect">
            <a:avLst/>
          </a:prstGeom>
          <a:noFill/>
        </p:spPr>
        <p:txBody>
          <a:bodyPr wrap="none" rtlCol="0">
            <a:spAutoFit/>
          </a:bodyPr>
          <a:lstStyle/>
          <a:p>
            <a:r>
              <a:rPr lang="en-US" dirty="0" smtClean="0"/>
              <a:t>Source of Image: (</a:t>
            </a:r>
            <a:r>
              <a:rPr lang="en-US" dirty="0" err="1"/>
              <a:t>Lusiardi</a:t>
            </a:r>
            <a:r>
              <a:rPr lang="en-US" dirty="0"/>
              <a:t>, </a:t>
            </a:r>
            <a:r>
              <a:rPr lang="en-US" dirty="0" err="1"/>
              <a:t>n.d.</a:t>
            </a:r>
            <a:r>
              <a:rPr lang="en-US" dirty="0"/>
              <a:t>)</a:t>
            </a:r>
            <a:r>
              <a:rPr lang="en-GB" dirty="0" smtClean="0">
                <a:effectLst/>
              </a:rPr>
              <a:t> </a:t>
            </a:r>
            <a:endParaRPr lang="en-US" dirty="0"/>
          </a:p>
        </p:txBody>
      </p:sp>
      <p:sp>
        <p:nvSpPr>
          <p:cNvPr id="6" name="Slide Number Placeholder 5"/>
          <p:cNvSpPr>
            <a:spLocks noGrp="1"/>
          </p:cNvSpPr>
          <p:nvPr>
            <p:ph type="sldNum" sz="quarter" idx="12"/>
          </p:nvPr>
        </p:nvSpPr>
        <p:spPr/>
        <p:txBody>
          <a:bodyPr/>
          <a:lstStyle/>
          <a:p>
            <a:fld id="{1CF83D07-C333-6245-BE12-D78817B5769D}" type="slidenum">
              <a:rPr lang="en-US" smtClean="0"/>
              <a:t>9</a:t>
            </a:fld>
            <a:endParaRPr lang="en-US" dirty="0"/>
          </a:p>
        </p:txBody>
      </p:sp>
    </p:spTree>
    <p:extLst>
      <p:ext uri="{BB962C8B-B14F-4D97-AF65-F5344CB8AC3E}">
        <p14:creationId xmlns:p14="http://schemas.microsoft.com/office/powerpoint/2010/main" val="2990079222"/>
      </p:ext>
    </p:extLst>
  </p:cSld>
  <p:clrMapOvr>
    <a:masterClrMapping/>
  </p:clrMapOvr>
</p:sld>
</file>

<file path=ppt/theme/theme1.xml><?xml version="1.0" encoding="utf-8"?>
<a:theme xmlns:a="http://schemas.openxmlformats.org/drawingml/2006/main" name="Retrospect">
  <a:themeElements>
    <a:clrScheme name="Red Violet">
      <a:dk1>
        <a:sysClr val="windowText" lastClr="000000"/>
      </a:dk1>
      <a:lt1>
        <a:sysClr val="window" lastClr="FFFFFF"/>
      </a:lt1>
      <a:dk2>
        <a:srgbClr val="454551"/>
      </a:dk2>
      <a:lt2>
        <a:srgbClr val="D8D9DC"/>
      </a:lt2>
      <a:accent1>
        <a:srgbClr val="E32D91"/>
      </a:accent1>
      <a:accent2>
        <a:srgbClr val="C830CC"/>
      </a:accent2>
      <a:accent3>
        <a:srgbClr val="4EA6DC"/>
      </a:accent3>
      <a:accent4>
        <a:srgbClr val="4775E7"/>
      </a:accent4>
      <a:accent5>
        <a:srgbClr val="8971E1"/>
      </a:accent5>
      <a:accent6>
        <a:srgbClr val="D54773"/>
      </a:accent6>
      <a:hlink>
        <a:srgbClr val="6B9F25"/>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847</TotalTime>
  <Words>1647</Words>
  <Application>Microsoft Office PowerPoint</Application>
  <PresentationFormat>On-screen Show (4:3)</PresentationFormat>
  <Paragraphs>221</Paragraphs>
  <Slides>35</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35</vt:i4>
      </vt:variant>
    </vt:vector>
  </HeadingPairs>
  <TitlesOfParts>
    <vt:vector size="41" baseType="lpstr">
      <vt:lpstr>Arial</vt:lpstr>
      <vt:lpstr>Calibri</vt:lpstr>
      <vt:lpstr>Calibri Light</vt:lpstr>
      <vt:lpstr>Candara</vt:lpstr>
      <vt:lpstr>Wingdings</vt:lpstr>
      <vt:lpstr>Retrospect</vt:lpstr>
      <vt:lpstr>The Role of Bahraini Women in Art and Design in The Kingdom of Bahrain</vt:lpstr>
      <vt:lpstr>Introduction</vt:lpstr>
      <vt:lpstr>Problem Statement:</vt:lpstr>
      <vt:lpstr>Objectives </vt:lpstr>
      <vt:lpstr>Methodology </vt:lpstr>
      <vt:lpstr>The Scope of the Study </vt:lpstr>
      <vt:lpstr>Art and Design in Bahrain</vt:lpstr>
      <vt:lpstr>Art and Design in Bahrain</vt:lpstr>
      <vt:lpstr> Art and Design in Bahrain</vt:lpstr>
      <vt:lpstr>Pioneer Bahraini Artists </vt:lpstr>
      <vt:lpstr>PowerPoint Presentation</vt:lpstr>
      <vt:lpstr>Pioneer Bahraini Artists </vt:lpstr>
      <vt:lpstr>Faika Al Hassan </vt:lpstr>
      <vt:lpstr>Bahraini Women in the Fine Arts  </vt:lpstr>
      <vt:lpstr>Bahraini Women in the Fine Arts </vt:lpstr>
      <vt:lpstr>Bahraini Women in Interior Design </vt:lpstr>
      <vt:lpstr>Ghada Al Sayed   </vt:lpstr>
      <vt:lpstr>Bahraini Women in Interior Design  </vt:lpstr>
      <vt:lpstr>Maryam Khalid Al Awadhi  </vt:lpstr>
      <vt:lpstr>Bahraini Women in Fashion Design </vt:lpstr>
      <vt:lpstr>Amal Al Mulla   </vt:lpstr>
      <vt:lpstr>Bahraini Women in Fashion Design </vt:lpstr>
      <vt:lpstr>Noon by Noor </vt:lpstr>
      <vt:lpstr>Bahraini Women in Graphic Design  </vt:lpstr>
      <vt:lpstr>Wafa Al Obaidat </vt:lpstr>
      <vt:lpstr>Bahraini Women in Graphic Design </vt:lpstr>
      <vt:lpstr>Role of Governmental and Non-Governmental Entities </vt:lpstr>
      <vt:lpstr>Role of Governmental and Non-Governmental Entities </vt:lpstr>
      <vt:lpstr>Role of Governmental and Non-Governmental Entities </vt:lpstr>
      <vt:lpstr>Awards </vt:lpstr>
      <vt:lpstr>Awards  </vt:lpstr>
      <vt:lpstr>  Significance of Bahraini Women’s Contributions in Art and Design</vt:lpstr>
      <vt:lpstr>  Futuristic Vision of Bahraini Women in Art and Design</vt:lpstr>
      <vt:lpstr>Conclusion </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dc:creator>
  <cp:lastModifiedBy>Janon Kadhim</cp:lastModifiedBy>
  <cp:revision>56</cp:revision>
  <dcterms:created xsi:type="dcterms:W3CDTF">2016-04-13T07:45:16Z</dcterms:created>
  <dcterms:modified xsi:type="dcterms:W3CDTF">2016-04-19T20:05:14Z</dcterms:modified>
</cp:coreProperties>
</file>